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80" r:id="rId2"/>
    <p:sldId id="374" r:id="rId3"/>
    <p:sldId id="672" r:id="rId4"/>
    <p:sldId id="430" r:id="rId5"/>
    <p:sldId id="414" r:id="rId6"/>
    <p:sldId id="415" r:id="rId7"/>
    <p:sldId id="424" r:id="rId8"/>
    <p:sldId id="635" r:id="rId9"/>
    <p:sldId id="303" r:id="rId10"/>
    <p:sldId id="423" r:id="rId11"/>
    <p:sldId id="304" r:id="rId12"/>
    <p:sldId id="422" r:id="rId13"/>
    <p:sldId id="289" r:id="rId14"/>
    <p:sldId id="421" r:id="rId15"/>
    <p:sldId id="327" r:id="rId16"/>
    <p:sldId id="406" r:id="rId17"/>
    <p:sldId id="405" r:id="rId18"/>
    <p:sldId id="419" r:id="rId19"/>
    <p:sldId id="348" r:id="rId20"/>
    <p:sldId id="301" r:id="rId21"/>
    <p:sldId id="305" r:id="rId22"/>
    <p:sldId id="328" r:id="rId23"/>
    <p:sldId id="636" r:id="rId24"/>
    <p:sldId id="637" r:id="rId25"/>
    <p:sldId id="638" r:id="rId26"/>
    <p:sldId id="667" r:id="rId27"/>
    <p:sldId id="645" r:id="rId28"/>
    <p:sldId id="646" r:id="rId29"/>
    <p:sldId id="653" r:id="rId30"/>
    <p:sldId id="666" r:id="rId31"/>
    <p:sldId id="657" r:id="rId32"/>
    <p:sldId id="663" r:id="rId33"/>
    <p:sldId id="668" r:id="rId34"/>
    <p:sldId id="669" r:id="rId35"/>
    <p:sldId id="670" r:id="rId36"/>
  </p:sldIdLst>
  <p:sldSz cx="9144000" cy="5143500" type="screen16x9"/>
  <p:notesSz cx="6735763" cy="9866313"/>
  <p:custDataLst>
    <p:tags r:id="rId39"/>
  </p:custDataLst>
  <p:defaultTextStyle>
    <a:defPPr>
      <a:defRPr lang="pt-BR"/>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A9D18E"/>
    <a:srgbClr val="800000"/>
    <a:srgbClr val="FFC800"/>
    <a:srgbClr val="9BBB59"/>
    <a:srgbClr val="00B050"/>
    <a:srgbClr val="FF1919"/>
    <a:srgbClr val="FF0066"/>
    <a:srgbClr val="E67A21"/>
    <a:srgbClr val="2D99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4060" autoAdjust="0"/>
  </p:normalViewPr>
  <p:slideViewPr>
    <p:cSldViewPr snapToGrid="0">
      <p:cViewPr>
        <p:scale>
          <a:sx n="80" d="100"/>
          <a:sy n="80" d="100"/>
        </p:scale>
        <p:origin x="-306" y="-108"/>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pro-waf-arqs\tcesp\SDG\AUDESP\11.IEGM\IEGM\7.%20An&#225;lises\Banco%20Dados\2016\Gr&#225;ficos%20Anu&#225;rio%20Exerc&#237;cio%202016%20-%20I-SA&#218;DE%20v2.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pro-waf-arqs\tcesp\SDG\AUDESP\11.IEGM\IEGM\7.%20An&#225;lises\Banco%20Dados\2016\Gr&#225;ficos%20Anu&#225;rio%20Exerc&#237;cio%202016%20-%20I-SA&#218;DE%20v2.xlsm"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pro-waf-arqs\TCESP\SDG\AUDESP\11.IEGM\IEGM\7.%20An&#225;lises\Banco%20Dados\2016\Gr&#225;ficos%20Anu&#225;rio%20Exerc&#237;cio%202016%20-%20I-GOV%20TI.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pro-waf-arqs\TCESP\SDG\AUDESP\11.IEGM\IEGM\7.%20An&#225;lises\Banco%20Dados\2016\Gr&#225;ficos%20Anu&#225;rio%20Exerc&#237;cio%202016%20-%20I-GOV%20TI.xlsm"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title>
      <c:tx>
        <c:rich>
          <a:bodyPr/>
          <a:lstStyle/>
          <a:p>
            <a:pPr algn="ctr">
              <a:defRPr sz="1200"/>
            </a:pPr>
            <a:r>
              <a:rPr lang="pt-BR" dirty="0"/>
              <a:t>Jornada de Trabalho dos Médicos</a:t>
            </a:r>
          </a:p>
        </c:rich>
      </c:tx>
      <c:layout/>
    </c:title>
    <c:plotArea>
      <c:layout/>
      <c:barChart>
        <c:barDir val="col"/>
        <c:grouping val="percentStacked"/>
        <c:ser>
          <c:idx val="0"/>
          <c:order val="0"/>
          <c:tx>
            <c:strRef>
              <c:f>Médicos!$E$8</c:f>
              <c:strCache>
                <c:ptCount val="1"/>
                <c:pt idx="0">
                  <c:v>Cumprem integralmente</c:v>
                </c:pt>
              </c:strCache>
            </c:strRef>
          </c:tx>
          <c:dLbls>
            <c:txPr>
              <a:bodyPr/>
              <a:lstStyle/>
              <a:p>
                <a:pPr>
                  <a:defRPr>
                    <a:ln>
                      <a:solidFill>
                        <a:schemeClr val="bg1"/>
                      </a:solidFill>
                    </a:ln>
                    <a:solidFill>
                      <a:schemeClr val="bg1"/>
                    </a:solidFill>
                  </a:defRPr>
                </a:pPr>
                <a:endParaRPr lang="pt-BR"/>
              </a:p>
            </c:txPr>
            <c:showVal val="1"/>
          </c:dLbls>
          <c:cat>
            <c:numRef>
              <c:f>Médicos!$F$7:$G$7</c:f>
              <c:numCache>
                <c:formatCode>General</c:formatCode>
                <c:ptCount val="2"/>
                <c:pt idx="0">
                  <c:v>2015</c:v>
                </c:pt>
                <c:pt idx="1">
                  <c:v>2016</c:v>
                </c:pt>
              </c:numCache>
            </c:numRef>
          </c:cat>
          <c:val>
            <c:numRef>
              <c:f>Médicos!$F$8:$G$8</c:f>
              <c:numCache>
                <c:formatCode>General</c:formatCode>
                <c:ptCount val="2"/>
                <c:pt idx="0">
                  <c:v>449</c:v>
                </c:pt>
                <c:pt idx="1">
                  <c:v>389</c:v>
                </c:pt>
              </c:numCache>
            </c:numRef>
          </c:val>
        </c:ser>
        <c:ser>
          <c:idx val="1"/>
          <c:order val="1"/>
          <c:tx>
            <c:strRef>
              <c:f>Médicos!$E$9</c:f>
              <c:strCache>
                <c:ptCount val="1"/>
                <c:pt idx="0">
                  <c:v>Não Cumprem</c:v>
                </c:pt>
              </c:strCache>
            </c:strRef>
          </c:tx>
          <c:dLbls>
            <c:txPr>
              <a:bodyPr/>
              <a:lstStyle/>
              <a:p>
                <a:pPr>
                  <a:defRPr>
                    <a:ln>
                      <a:solidFill>
                        <a:schemeClr val="bg1"/>
                      </a:solidFill>
                    </a:ln>
                    <a:solidFill>
                      <a:schemeClr val="bg1"/>
                    </a:solidFill>
                  </a:defRPr>
                </a:pPr>
                <a:endParaRPr lang="pt-BR"/>
              </a:p>
            </c:txPr>
            <c:showVal val="1"/>
          </c:dLbls>
          <c:cat>
            <c:numRef>
              <c:f>Médicos!$F$7:$G$7</c:f>
              <c:numCache>
                <c:formatCode>General</c:formatCode>
                <c:ptCount val="2"/>
                <c:pt idx="0">
                  <c:v>2015</c:v>
                </c:pt>
                <c:pt idx="1">
                  <c:v>2016</c:v>
                </c:pt>
              </c:numCache>
            </c:numRef>
          </c:cat>
          <c:val>
            <c:numRef>
              <c:f>Médicos!$F$9:$G$9</c:f>
              <c:numCache>
                <c:formatCode>General</c:formatCode>
                <c:ptCount val="2"/>
                <c:pt idx="0">
                  <c:v>62</c:v>
                </c:pt>
                <c:pt idx="1">
                  <c:v>84</c:v>
                </c:pt>
              </c:numCache>
            </c:numRef>
          </c:val>
        </c:ser>
        <c:ser>
          <c:idx val="2"/>
          <c:order val="2"/>
          <c:tx>
            <c:strRef>
              <c:f>Médicos!$E$10</c:f>
              <c:strCache>
                <c:ptCount val="1"/>
                <c:pt idx="0">
                  <c:v>Apenas nas Consultas Agendadas</c:v>
                </c:pt>
              </c:strCache>
            </c:strRef>
          </c:tx>
          <c:dLbls>
            <c:txPr>
              <a:bodyPr/>
              <a:lstStyle/>
              <a:p>
                <a:pPr>
                  <a:defRPr>
                    <a:ln>
                      <a:solidFill>
                        <a:schemeClr val="bg1"/>
                      </a:solidFill>
                    </a:ln>
                    <a:solidFill>
                      <a:schemeClr val="bg1"/>
                    </a:solidFill>
                  </a:defRPr>
                </a:pPr>
                <a:endParaRPr lang="pt-BR"/>
              </a:p>
            </c:txPr>
            <c:showVal val="1"/>
          </c:dLbls>
          <c:cat>
            <c:numRef>
              <c:f>Médicos!$F$7:$G$7</c:f>
              <c:numCache>
                <c:formatCode>General</c:formatCode>
                <c:ptCount val="2"/>
                <c:pt idx="0">
                  <c:v>2015</c:v>
                </c:pt>
                <c:pt idx="1">
                  <c:v>2016</c:v>
                </c:pt>
              </c:numCache>
            </c:numRef>
          </c:cat>
          <c:val>
            <c:numRef>
              <c:f>Médicos!$F$10:$G$10</c:f>
              <c:numCache>
                <c:formatCode>General</c:formatCode>
                <c:ptCount val="2"/>
                <c:pt idx="0">
                  <c:v>133</c:v>
                </c:pt>
                <c:pt idx="1">
                  <c:v>171</c:v>
                </c:pt>
              </c:numCache>
            </c:numRef>
          </c:val>
        </c:ser>
        <c:dLbls/>
        <c:overlap val="100"/>
        <c:serLines>
          <c:spPr>
            <a:ln>
              <a:prstDash val="dash"/>
            </a:ln>
          </c:spPr>
        </c:serLines>
        <c:axId val="115638656"/>
        <c:axId val="115640192"/>
      </c:barChart>
      <c:catAx>
        <c:axId val="115638656"/>
        <c:scaling>
          <c:orientation val="minMax"/>
        </c:scaling>
        <c:axPos val="b"/>
        <c:numFmt formatCode="General" sourceLinked="1"/>
        <c:tickLblPos val="nextTo"/>
        <c:crossAx val="115640192"/>
        <c:crosses val="autoZero"/>
        <c:auto val="1"/>
        <c:lblAlgn val="ctr"/>
        <c:lblOffset val="100"/>
      </c:catAx>
      <c:valAx>
        <c:axId val="115640192"/>
        <c:scaling>
          <c:orientation val="minMax"/>
        </c:scaling>
        <c:delete val="1"/>
        <c:axPos val="l"/>
        <c:numFmt formatCode="0%" sourceLinked="1"/>
        <c:tickLblPos val="none"/>
        <c:crossAx val="115638656"/>
        <c:crosses val="autoZero"/>
        <c:crossBetween val="between"/>
      </c:valAx>
      <c:spPr>
        <a:noFill/>
        <a:ln>
          <a:noFill/>
        </a:ln>
      </c:spPr>
    </c:plotArea>
    <c:legend>
      <c:legendPos val="r"/>
      <c:layout/>
    </c:legend>
    <c:plotVisOnly val="1"/>
    <c:dispBlanksAs val="gap"/>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title>
      <c:tx>
        <c:strRef>
          <c:f>Médicos!$B$17</c:f>
          <c:strCache>
            <c:ptCount val="1"/>
            <c:pt idx="0">
              <c:v>Sistema de Controle de Ponto de Médicos</c:v>
            </c:pt>
          </c:strCache>
        </c:strRef>
      </c:tx>
      <c:layout/>
      <c:txPr>
        <a:bodyPr/>
        <a:lstStyle/>
        <a:p>
          <a:pPr>
            <a:defRPr sz="1200"/>
          </a:pPr>
          <a:endParaRPr lang="pt-BR"/>
        </a:p>
      </c:txPr>
    </c:title>
    <c:plotArea>
      <c:layout/>
      <c:barChart>
        <c:barDir val="col"/>
        <c:grouping val="stacked"/>
        <c:ser>
          <c:idx val="0"/>
          <c:order val="0"/>
          <c:tx>
            <c:strRef>
              <c:f>Médicos!$F$20</c:f>
              <c:strCache>
                <c:ptCount val="1"/>
                <c:pt idx="0">
                  <c:v>Possuem</c:v>
                </c:pt>
              </c:strCache>
            </c:strRef>
          </c:tx>
          <c:dLbls>
            <c:txPr>
              <a:bodyPr/>
              <a:lstStyle/>
              <a:p>
                <a:pPr>
                  <a:defRPr>
                    <a:ln>
                      <a:solidFill>
                        <a:schemeClr val="bg1"/>
                      </a:solidFill>
                    </a:ln>
                    <a:solidFill>
                      <a:schemeClr val="bg1"/>
                    </a:solidFill>
                  </a:defRPr>
                </a:pPr>
                <a:endParaRPr lang="pt-BR"/>
              </a:p>
            </c:txPr>
            <c:showVal val="1"/>
          </c:dLbls>
          <c:cat>
            <c:numRef>
              <c:f>Médicos!$E$21:$E$22</c:f>
              <c:numCache>
                <c:formatCode>General</c:formatCode>
                <c:ptCount val="2"/>
                <c:pt idx="0">
                  <c:v>2015</c:v>
                </c:pt>
                <c:pt idx="1">
                  <c:v>2016</c:v>
                </c:pt>
              </c:numCache>
            </c:numRef>
          </c:cat>
          <c:val>
            <c:numRef>
              <c:f>Médicos!$F$21:$F$22</c:f>
              <c:numCache>
                <c:formatCode>General</c:formatCode>
                <c:ptCount val="2"/>
                <c:pt idx="0">
                  <c:v>282</c:v>
                </c:pt>
                <c:pt idx="1">
                  <c:v>325</c:v>
                </c:pt>
              </c:numCache>
            </c:numRef>
          </c:val>
        </c:ser>
        <c:ser>
          <c:idx val="1"/>
          <c:order val="1"/>
          <c:tx>
            <c:strRef>
              <c:f>Médicos!$G$20</c:f>
              <c:strCache>
                <c:ptCount val="1"/>
                <c:pt idx="0">
                  <c:v>Não Possuem</c:v>
                </c:pt>
              </c:strCache>
            </c:strRef>
          </c:tx>
          <c:dLbls>
            <c:txPr>
              <a:bodyPr/>
              <a:lstStyle/>
              <a:p>
                <a:pPr>
                  <a:defRPr>
                    <a:ln>
                      <a:solidFill>
                        <a:schemeClr val="bg1"/>
                      </a:solidFill>
                    </a:ln>
                    <a:solidFill>
                      <a:schemeClr val="bg1"/>
                    </a:solidFill>
                  </a:defRPr>
                </a:pPr>
                <a:endParaRPr lang="pt-BR"/>
              </a:p>
            </c:txPr>
            <c:showVal val="1"/>
          </c:dLbls>
          <c:cat>
            <c:numRef>
              <c:f>Médicos!$E$21:$E$22</c:f>
              <c:numCache>
                <c:formatCode>General</c:formatCode>
                <c:ptCount val="2"/>
                <c:pt idx="0">
                  <c:v>2015</c:v>
                </c:pt>
                <c:pt idx="1">
                  <c:v>2016</c:v>
                </c:pt>
              </c:numCache>
            </c:numRef>
          </c:cat>
          <c:val>
            <c:numRef>
              <c:f>Médicos!$G$21:$G$22</c:f>
              <c:numCache>
                <c:formatCode>General</c:formatCode>
                <c:ptCount val="2"/>
                <c:pt idx="0">
                  <c:v>362</c:v>
                </c:pt>
                <c:pt idx="1">
                  <c:v>319</c:v>
                </c:pt>
              </c:numCache>
            </c:numRef>
          </c:val>
        </c:ser>
        <c:dLbls/>
        <c:overlap val="100"/>
        <c:serLines>
          <c:spPr>
            <a:ln>
              <a:prstDash val="dash"/>
            </a:ln>
          </c:spPr>
        </c:serLines>
        <c:axId val="115740032"/>
        <c:axId val="115758208"/>
      </c:barChart>
      <c:catAx>
        <c:axId val="115740032"/>
        <c:scaling>
          <c:orientation val="minMax"/>
        </c:scaling>
        <c:axPos val="b"/>
        <c:numFmt formatCode="General" sourceLinked="1"/>
        <c:tickLblPos val="nextTo"/>
        <c:crossAx val="115758208"/>
        <c:crosses val="autoZero"/>
        <c:auto val="1"/>
        <c:lblAlgn val="ctr"/>
        <c:lblOffset val="100"/>
      </c:catAx>
      <c:valAx>
        <c:axId val="115758208"/>
        <c:scaling>
          <c:orientation val="minMax"/>
        </c:scaling>
        <c:delete val="1"/>
        <c:axPos val="l"/>
        <c:numFmt formatCode="General" sourceLinked="1"/>
        <c:tickLblPos val="none"/>
        <c:crossAx val="115740032"/>
        <c:crosses val="autoZero"/>
        <c:crossBetween val="between"/>
      </c:valAx>
      <c:spPr>
        <a:noFill/>
        <a:ln>
          <a:noFill/>
        </a:ln>
      </c:spPr>
    </c:plotArea>
    <c:legend>
      <c:legendPos val="r"/>
      <c:layout/>
    </c:legend>
    <c:plotVisOnly val="1"/>
    <c:dispBlanksAs val="gap"/>
  </c:chart>
  <c:spPr>
    <a:no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title>
      <c:tx>
        <c:strRef>
          <c:f>DTransparência!$G$43</c:f>
          <c:strCache>
            <c:ptCount val="1"/>
            <c:pt idx="0">
              <c:v>2015</c:v>
            </c:pt>
          </c:strCache>
        </c:strRef>
      </c:tx>
      <c:txPr>
        <a:bodyPr/>
        <a:lstStyle/>
        <a:p>
          <a:pPr>
            <a:defRPr/>
          </a:pPr>
          <a:endParaRPr lang="pt-BR"/>
        </a:p>
      </c:txPr>
    </c:title>
    <c:plotArea>
      <c:layout/>
      <c:pieChart>
        <c:varyColors val="1"/>
        <c:dLbls>
          <c:showCatName val="1"/>
          <c:showPercent val="1"/>
        </c:dLbls>
        <c:firstSliceAng val="106"/>
      </c:pieChart>
      <c:spPr>
        <a:noFill/>
      </c:spPr>
    </c:plotArea>
    <c:plotVisOnly val="1"/>
    <c:dispBlanksAs val="zero"/>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pt-BR"/>
  <c:style val="18"/>
  <c:clrMapOvr bg1="lt1" tx1="dk1" bg2="lt2" tx2="dk2" accent1="accent1" accent2="accent2" accent3="accent3" accent4="accent4" accent5="accent5" accent6="accent6" hlink="hlink" folHlink="folHlink"/>
  <c:chart>
    <c:title>
      <c:tx>
        <c:rich>
          <a:bodyPr/>
          <a:lstStyle/>
          <a:p>
            <a:pPr>
              <a:defRPr sz="1200"/>
            </a:pPr>
            <a:r>
              <a:rPr lang="pt-BR"/>
              <a:t>2015</a:t>
            </a:r>
          </a:p>
        </c:rich>
      </c:tx>
    </c:title>
    <c:plotArea>
      <c:layout/>
      <c:pieChart>
        <c:varyColors val="1"/>
        <c:dLbls>
          <c:showVal val="1"/>
        </c:dLbls>
        <c:firstSliceAng val="140"/>
      </c:pieChart>
    </c:plotArea>
    <c:plotVisOnly val="1"/>
    <c:dispBlanksAs val="zero"/>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18830" cy="493316"/>
          </a:xfrm>
          <a:prstGeom prst="rect">
            <a:avLst/>
          </a:prstGeom>
        </p:spPr>
        <p:txBody>
          <a:bodyPr vert="horz" lIns="94864" tIns="47433" rIns="94864" bIns="47433" rtlCol="0"/>
          <a:lstStyle>
            <a:lvl1pPr algn="l">
              <a:defRPr sz="1200"/>
            </a:lvl1pPr>
          </a:lstStyle>
          <a:p>
            <a:endParaRPr lang="pt-BR"/>
          </a:p>
        </p:txBody>
      </p:sp>
      <p:sp>
        <p:nvSpPr>
          <p:cNvPr id="3" name="Espaço Reservado para Data 2"/>
          <p:cNvSpPr>
            <a:spLocks noGrp="1"/>
          </p:cNvSpPr>
          <p:nvPr>
            <p:ph type="dt" sz="quarter" idx="1"/>
          </p:nvPr>
        </p:nvSpPr>
        <p:spPr>
          <a:xfrm>
            <a:off x="3815375" y="0"/>
            <a:ext cx="2918830" cy="493316"/>
          </a:xfrm>
          <a:prstGeom prst="rect">
            <a:avLst/>
          </a:prstGeom>
        </p:spPr>
        <p:txBody>
          <a:bodyPr vert="horz" lIns="94864" tIns="47433" rIns="94864" bIns="47433" rtlCol="0"/>
          <a:lstStyle>
            <a:lvl1pPr algn="r">
              <a:defRPr sz="1200"/>
            </a:lvl1pPr>
          </a:lstStyle>
          <a:p>
            <a:fld id="{CD37EFAE-D1E7-4DB6-AA22-841F00376664}" type="datetimeFigureOut">
              <a:rPr lang="pt-BR" smtClean="0"/>
              <a:pPr/>
              <a:t>06/12/2017</a:t>
            </a:fld>
            <a:endParaRPr lang="pt-BR"/>
          </a:p>
        </p:txBody>
      </p:sp>
      <p:sp>
        <p:nvSpPr>
          <p:cNvPr id="4" name="Espaço Reservado para Rodapé 3"/>
          <p:cNvSpPr>
            <a:spLocks noGrp="1"/>
          </p:cNvSpPr>
          <p:nvPr>
            <p:ph type="ftr" sz="quarter" idx="2"/>
          </p:nvPr>
        </p:nvSpPr>
        <p:spPr>
          <a:xfrm>
            <a:off x="1" y="9371285"/>
            <a:ext cx="2918830" cy="493316"/>
          </a:xfrm>
          <a:prstGeom prst="rect">
            <a:avLst/>
          </a:prstGeom>
        </p:spPr>
        <p:txBody>
          <a:bodyPr vert="horz" lIns="94864" tIns="47433" rIns="94864" bIns="47433"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15375" y="9371285"/>
            <a:ext cx="2918830" cy="493316"/>
          </a:xfrm>
          <a:prstGeom prst="rect">
            <a:avLst/>
          </a:prstGeom>
        </p:spPr>
        <p:txBody>
          <a:bodyPr vert="horz" lIns="94864" tIns="47433" rIns="94864" bIns="47433" rtlCol="0" anchor="b"/>
          <a:lstStyle>
            <a:lvl1pPr algn="r">
              <a:defRPr sz="1200"/>
            </a:lvl1pPr>
          </a:lstStyle>
          <a:p>
            <a:fld id="{0111C974-2554-49B7-843F-13D65690F820}" type="slidenum">
              <a:rPr lang="pt-BR" smtClean="0"/>
              <a:pPr/>
              <a:t>‹nº›</a:t>
            </a:fld>
            <a:endParaRPr lang="pt-BR"/>
          </a:p>
        </p:txBody>
      </p:sp>
    </p:spTree>
    <p:extLst>
      <p:ext uri="{BB962C8B-B14F-4D97-AF65-F5344CB8AC3E}">
        <p14:creationId xmlns:p14="http://schemas.microsoft.com/office/powerpoint/2010/main" xmlns="" val="2043758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18830" cy="493316"/>
          </a:xfrm>
          <a:prstGeom prst="rect">
            <a:avLst/>
          </a:prstGeom>
        </p:spPr>
        <p:txBody>
          <a:bodyPr vert="horz" lIns="94864" tIns="47433" rIns="94864" bIns="47433" rtlCol="0"/>
          <a:lstStyle>
            <a:lvl1pPr algn="l">
              <a:defRPr sz="1200"/>
            </a:lvl1pPr>
          </a:lstStyle>
          <a:p>
            <a:endParaRPr lang="pt-BR"/>
          </a:p>
        </p:txBody>
      </p:sp>
      <p:sp>
        <p:nvSpPr>
          <p:cNvPr id="3" name="Espaço Reservado para Data 2"/>
          <p:cNvSpPr>
            <a:spLocks noGrp="1"/>
          </p:cNvSpPr>
          <p:nvPr>
            <p:ph type="dt" idx="1"/>
          </p:nvPr>
        </p:nvSpPr>
        <p:spPr>
          <a:xfrm>
            <a:off x="3815375" y="0"/>
            <a:ext cx="2918830" cy="493316"/>
          </a:xfrm>
          <a:prstGeom prst="rect">
            <a:avLst/>
          </a:prstGeom>
        </p:spPr>
        <p:txBody>
          <a:bodyPr vert="horz" lIns="94864" tIns="47433" rIns="94864" bIns="47433" rtlCol="0"/>
          <a:lstStyle>
            <a:lvl1pPr algn="r">
              <a:defRPr sz="1200"/>
            </a:lvl1pPr>
          </a:lstStyle>
          <a:p>
            <a:fld id="{D1C99530-54F7-4009-9192-D36DB9576979}" type="datetimeFigureOut">
              <a:rPr lang="pt-BR" smtClean="0"/>
              <a:pPr/>
              <a:t>06/12/2017</a:t>
            </a:fld>
            <a:endParaRPr lang="pt-BR"/>
          </a:p>
        </p:txBody>
      </p:sp>
      <p:sp>
        <p:nvSpPr>
          <p:cNvPr id="4" name="Espaço Reservado para Imagem de Slide 3"/>
          <p:cNvSpPr>
            <a:spLocks noGrp="1" noRot="1" noChangeAspect="1"/>
          </p:cNvSpPr>
          <p:nvPr>
            <p:ph type="sldImg" idx="2"/>
          </p:nvPr>
        </p:nvSpPr>
        <p:spPr>
          <a:xfrm>
            <a:off x="80963" y="741363"/>
            <a:ext cx="6573837" cy="3698875"/>
          </a:xfrm>
          <a:prstGeom prst="rect">
            <a:avLst/>
          </a:prstGeom>
          <a:noFill/>
          <a:ln w="12700">
            <a:solidFill>
              <a:prstClr val="black"/>
            </a:solidFill>
          </a:ln>
        </p:spPr>
        <p:txBody>
          <a:bodyPr vert="horz" lIns="94864" tIns="47433" rIns="94864" bIns="47433" rtlCol="0" anchor="ctr"/>
          <a:lstStyle/>
          <a:p>
            <a:endParaRPr lang="pt-BR"/>
          </a:p>
        </p:txBody>
      </p:sp>
      <p:sp>
        <p:nvSpPr>
          <p:cNvPr id="5" name="Espaço Reservado para Anotações 4"/>
          <p:cNvSpPr>
            <a:spLocks noGrp="1"/>
          </p:cNvSpPr>
          <p:nvPr>
            <p:ph type="body" sz="quarter" idx="3"/>
          </p:nvPr>
        </p:nvSpPr>
        <p:spPr>
          <a:xfrm>
            <a:off x="673577" y="4686499"/>
            <a:ext cx="5388610" cy="4439841"/>
          </a:xfrm>
          <a:prstGeom prst="rect">
            <a:avLst/>
          </a:prstGeom>
        </p:spPr>
        <p:txBody>
          <a:bodyPr vert="horz" lIns="94864" tIns="47433" rIns="94864" bIns="47433"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9371285"/>
            <a:ext cx="2918830" cy="493316"/>
          </a:xfrm>
          <a:prstGeom prst="rect">
            <a:avLst/>
          </a:prstGeom>
        </p:spPr>
        <p:txBody>
          <a:bodyPr vert="horz" lIns="94864" tIns="47433" rIns="94864" bIns="47433"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5" y="9371285"/>
            <a:ext cx="2918830" cy="493316"/>
          </a:xfrm>
          <a:prstGeom prst="rect">
            <a:avLst/>
          </a:prstGeom>
        </p:spPr>
        <p:txBody>
          <a:bodyPr vert="horz" lIns="94864" tIns="47433" rIns="94864" bIns="47433" rtlCol="0" anchor="b"/>
          <a:lstStyle>
            <a:lvl1pPr algn="r">
              <a:defRPr sz="1200"/>
            </a:lvl1pPr>
          </a:lstStyle>
          <a:p>
            <a:fld id="{AD6095A5-7B9D-40F4-AD90-62DD3BF0C0F9}" type="slidenum">
              <a:rPr lang="pt-BR" smtClean="0"/>
              <a:pPr/>
              <a:t>‹nº›</a:t>
            </a:fld>
            <a:endParaRPr lang="pt-BR"/>
          </a:p>
        </p:txBody>
      </p:sp>
    </p:spTree>
    <p:extLst>
      <p:ext uri="{BB962C8B-B14F-4D97-AF65-F5344CB8AC3E}">
        <p14:creationId xmlns:p14="http://schemas.microsoft.com/office/powerpoint/2010/main" xmlns="" val="1399932816"/>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500" kern="1200">
        <a:solidFill>
          <a:schemeClr val="tx1"/>
        </a:solidFill>
        <a:latin typeface="+mn-lt"/>
        <a:ea typeface="+mn-ea"/>
        <a:cs typeface="+mn-cs"/>
      </a:defRPr>
    </a:lvl1pPr>
    <a:lvl2pPr marL="171450" algn="l" defTabSz="342900" rtl="0" eaLnBrk="1" latinLnBrk="0" hangingPunct="1">
      <a:defRPr sz="500" kern="1200">
        <a:solidFill>
          <a:schemeClr val="tx1"/>
        </a:solidFill>
        <a:latin typeface="+mn-lt"/>
        <a:ea typeface="+mn-ea"/>
        <a:cs typeface="+mn-cs"/>
      </a:defRPr>
    </a:lvl2pPr>
    <a:lvl3pPr marL="342900" algn="l" defTabSz="342900" rtl="0" eaLnBrk="1" latinLnBrk="0" hangingPunct="1">
      <a:defRPr sz="500" kern="1200">
        <a:solidFill>
          <a:schemeClr val="tx1"/>
        </a:solidFill>
        <a:latin typeface="+mn-lt"/>
        <a:ea typeface="+mn-ea"/>
        <a:cs typeface="+mn-cs"/>
      </a:defRPr>
    </a:lvl3pPr>
    <a:lvl4pPr marL="514350" algn="l" defTabSz="342900" rtl="0" eaLnBrk="1" latinLnBrk="0" hangingPunct="1">
      <a:defRPr sz="500" kern="1200">
        <a:solidFill>
          <a:schemeClr val="tx1"/>
        </a:solidFill>
        <a:latin typeface="+mn-lt"/>
        <a:ea typeface="+mn-ea"/>
        <a:cs typeface="+mn-cs"/>
      </a:defRPr>
    </a:lvl4pPr>
    <a:lvl5pPr marL="685800" algn="l" defTabSz="342900" rtl="0" eaLnBrk="1" latinLnBrk="0" hangingPunct="1">
      <a:defRPr sz="500" kern="1200">
        <a:solidFill>
          <a:schemeClr val="tx1"/>
        </a:solidFill>
        <a:latin typeface="+mn-lt"/>
        <a:ea typeface="+mn-ea"/>
        <a:cs typeface="+mn-cs"/>
      </a:defRPr>
    </a:lvl5pPr>
    <a:lvl6pPr marL="857250" algn="l" defTabSz="342900" rtl="0" eaLnBrk="1" latinLnBrk="0" hangingPunct="1">
      <a:defRPr sz="500" kern="1200">
        <a:solidFill>
          <a:schemeClr val="tx1"/>
        </a:solidFill>
        <a:latin typeface="+mn-lt"/>
        <a:ea typeface="+mn-ea"/>
        <a:cs typeface="+mn-cs"/>
      </a:defRPr>
    </a:lvl6pPr>
    <a:lvl7pPr marL="1028700" algn="l" defTabSz="342900" rtl="0" eaLnBrk="1" latinLnBrk="0" hangingPunct="1">
      <a:defRPr sz="500" kern="1200">
        <a:solidFill>
          <a:schemeClr val="tx1"/>
        </a:solidFill>
        <a:latin typeface="+mn-lt"/>
        <a:ea typeface="+mn-ea"/>
        <a:cs typeface="+mn-cs"/>
      </a:defRPr>
    </a:lvl7pPr>
    <a:lvl8pPr marL="1200150" algn="l" defTabSz="342900" rtl="0" eaLnBrk="1" latinLnBrk="0" hangingPunct="1">
      <a:defRPr sz="500" kern="1200">
        <a:solidFill>
          <a:schemeClr val="tx1"/>
        </a:solidFill>
        <a:latin typeface="+mn-lt"/>
        <a:ea typeface="+mn-ea"/>
        <a:cs typeface="+mn-cs"/>
      </a:defRPr>
    </a:lvl8pPr>
    <a:lvl9pPr marL="1371600" algn="l" defTabSz="34290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a:t>Em 2014, o Tribunal de Contas do Estado de São Paulo inaugurou o processo de apuração dos indicadores finalísticos destinados a compor o Índice de Efetividade da Gestão - Municipal, instrumento que se dispõe a evidenciar a correspondência das ações dos governos às exigências das comunidades, inicialmente em sete especialidades:</a:t>
            </a:r>
            <a:endParaRPr lang="x-none" sz="1600" dirty="0"/>
          </a:p>
          <a:p>
            <a:pPr lvl="0"/>
            <a:r>
              <a:rPr lang="pt-BR" sz="1600" dirty="0"/>
              <a:t>Educação</a:t>
            </a:r>
            <a:endParaRPr lang="x-none" sz="1600" dirty="0"/>
          </a:p>
          <a:p>
            <a:pPr lvl="0"/>
            <a:r>
              <a:rPr lang="pt-BR" sz="1600" dirty="0"/>
              <a:t>Saúde</a:t>
            </a:r>
            <a:endParaRPr lang="x-none" sz="1600" dirty="0"/>
          </a:p>
          <a:p>
            <a:pPr lvl="0"/>
            <a:r>
              <a:rPr lang="pt-BR" sz="1600" dirty="0"/>
              <a:t>Planejamento</a:t>
            </a:r>
            <a:endParaRPr lang="x-none" sz="1600" dirty="0"/>
          </a:p>
          <a:p>
            <a:pPr lvl="0"/>
            <a:r>
              <a:rPr lang="pt-BR" sz="1600" dirty="0"/>
              <a:t>Gestão Fiscal</a:t>
            </a:r>
            <a:endParaRPr lang="x-none" sz="1600" dirty="0"/>
          </a:p>
          <a:p>
            <a:pPr lvl="0"/>
            <a:r>
              <a:rPr lang="pt-BR" sz="1600" dirty="0"/>
              <a:t>Meio Ambiente</a:t>
            </a:r>
            <a:endParaRPr lang="x-none" sz="1600" dirty="0"/>
          </a:p>
          <a:p>
            <a:pPr lvl="0"/>
            <a:r>
              <a:rPr lang="pt-BR" sz="1600" dirty="0"/>
              <a:t>Proteção dos Cidadãos</a:t>
            </a:r>
            <a:endParaRPr lang="x-none" sz="1600" dirty="0"/>
          </a:p>
          <a:p>
            <a:pPr lvl="0"/>
            <a:r>
              <a:rPr lang="pt-BR" sz="1600" dirty="0"/>
              <a:t>Governança da Tecnologia da Informação</a:t>
            </a:r>
            <a:endParaRPr lang="x-none" sz="27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1</a:t>
            </a:fld>
            <a:endParaRPr lang="pt-BR"/>
          </a:p>
        </p:txBody>
      </p:sp>
    </p:spTree>
    <p:extLst>
      <p:ext uri="{BB962C8B-B14F-4D97-AF65-F5344CB8AC3E}">
        <p14:creationId xmlns:p14="http://schemas.microsoft.com/office/powerpoint/2010/main" xmlns="" val="244156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10</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8327">
              <a:defRPr/>
            </a:pPr>
            <a:r>
              <a:rPr lang="pt-BR" sz="1600" dirty="0"/>
              <a:t>O Índice Municipal da Saúde mede o resultado das ações da gestão Pública Municipal neste tema por meio de uma série de quesitos específicos, </a:t>
            </a:r>
            <a:r>
              <a:rPr lang="pt-BR" sz="1600" b="1" dirty="0"/>
              <a:t>com ênfase nos processos </a:t>
            </a:r>
            <a:r>
              <a:rPr lang="pt-BR" sz="1600" dirty="0"/>
              <a:t>realizados pelas prefeituras relacionados à Atenção Básica, Equipe Saúde da Família, Conselho Municipal da Saúde, atendimento à população para tratamento de doenças como tuberculose, diabetes </a:t>
            </a:r>
            <a:r>
              <a:rPr lang="pt-BR" sz="1600" dirty="0" err="1"/>
              <a:t>Melittus</a:t>
            </a:r>
            <a:r>
              <a:rPr lang="pt-BR" sz="1600" dirty="0"/>
              <a:t>, hipertensão e cobertura das campanhas de vacinação e de orientação à população.</a:t>
            </a:r>
            <a:r>
              <a:rPr lang="x-none" sz="1600" dirty="0"/>
              <a:t> </a:t>
            </a:r>
            <a:r>
              <a:rPr lang="pt-BR" sz="1600" baseline="0" dirty="0" smtClean="0"/>
              <a:t>Esta intimamente ligado ao </a:t>
            </a:r>
            <a:r>
              <a:rPr lang="pt-BR" sz="1600" dirty="0" smtClean="0"/>
              <a:t>Objetivo do Desenvolvimento Sustentável  4</a:t>
            </a:r>
          </a:p>
          <a:p>
            <a:pPr fontAlgn="t"/>
            <a:r>
              <a:rPr lang="pt-BR" sz="1600" dirty="0"/>
              <a:t/>
            </a:r>
            <a:br>
              <a:rPr lang="pt-BR" sz="1600" dirty="0"/>
            </a:br>
            <a:r>
              <a:rPr lang="pt-BR" sz="1600" dirty="0"/>
              <a:t>Objetivo 3.</a:t>
            </a:r>
          </a:p>
          <a:p>
            <a:pPr fontAlgn="t"/>
            <a:r>
              <a:rPr lang="pt-BR" sz="1600" dirty="0"/>
              <a:t>Saúde e Bem-Estar</a:t>
            </a:r>
          </a:p>
          <a:p>
            <a:pPr fontAlgn="t"/>
            <a:r>
              <a:rPr lang="pt-BR" sz="1600" dirty="0"/>
              <a:t>Assegurar uma vida saudável e promover o bem-estar para todos, em todas as idades</a:t>
            </a:r>
          </a:p>
          <a:p>
            <a:r>
              <a:rPr lang="pt-BR" sz="1600" dirty="0"/>
              <a:t>Reconhecendo a relação entre saúde e desenvolvimento sustentável, as novas metas para a promoção de vidas saudáveis para todos e todas objetivam a continuidade e ampliação dos ODM voltados para o combate a doenças como HIV/AIDS, malária, tuberculose, entre outras doenças transmissíveis ou não. Os ODS propõem metas integradas que abordam a promoção da saúde e bem-estar como essenciais ao fomento das capacidades humanas, e estas, por sua vez, são necessárias para a construção de comunidades sustentáveis e </a:t>
            </a:r>
            <a:r>
              <a:rPr lang="pt-BR" sz="1600" dirty="0" err="1"/>
              <a:t>resilientes</a:t>
            </a:r>
            <a:r>
              <a:rPr lang="pt-BR" sz="1600" dirty="0"/>
              <a:t>.</a:t>
            </a:r>
          </a:p>
          <a:p>
            <a:endParaRPr lang="pt-BR" sz="1600" dirty="0" smtClean="0"/>
          </a:p>
          <a:p>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11</a:t>
            </a:fld>
            <a:endParaRPr lang="pt-BR"/>
          </a:p>
        </p:txBody>
      </p:sp>
    </p:spTree>
    <p:extLst>
      <p:ext uri="{BB962C8B-B14F-4D97-AF65-F5344CB8AC3E}">
        <p14:creationId xmlns:p14="http://schemas.microsoft.com/office/powerpoint/2010/main" xmlns="" val="29583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12</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O Índice Municipal do Planejamento verifica a consistência entre o que foi planejado e o efetivamente executado, por meio da análise dos percentuais gerados pelo confronto destas duas variáveis.</a:t>
            </a:r>
            <a:endParaRPr lang="x-none" sz="1600" dirty="0"/>
          </a:p>
          <a:p>
            <a:r>
              <a:rPr lang="pt-BR" sz="1600" dirty="0"/>
              <a:t>Neste confronto, além dos aspectos relacionados ao cumprimento do que foi planejado, também é possível identificar </a:t>
            </a:r>
            <a:r>
              <a:rPr lang="pt-BR" sz="1600" b="1" dirty="0"/>
              <a:t>a existência de coerência entre as metas físicas alcançadas e os recursos empregados</a:t>
            </a:r>
            <a:r>
              <a:rPr lang="pt-BR" sz="1600" dirty="0"/>
              <a:t>, bem como entre os resultados alcançados pelas ações e seus reflexos nos indicadores dos programas.</a:t>
            </a:r>
            <a:endParaRPr lang="x-none" sz="1600" dirty="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13</a:t>
            </a:fld>
            <a:endParaRPr lang="pt-BR"/>
          </a:p>
        </p:txBody>
      </p:sp>
    </p:spTree>
    <p:extLst>
      <p:ext uri="{BB962C8B-B14F-4D97-AF65-F5344CB8AC3E}">
        <p14:creationId xmlns:p14="http://schemas.microsoft.com/office/powerpoint/2010/main" xmlns="" val="353491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pPr defTabSz="328327">
              <a:defRPr/>
            </a:pPr>
            <a:r>
              <a:rPr lang="pt-BR" sz="1600" dirty="0" smtClean="0"/>
              <a:t>Os diversos</a:t>
            </a:r>
            <a:r>
              <a:rPr lang="pt-BR" sz="1600" baseline="0" dirty="0" smtClean="0"/>
              <a:t> ODS devem ser contemplados no planejamento municipal. </a:t>
            </a:r>
            <a:endParaRPr lang="pt-BR" sz="1600" dirty="0" smtClean="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14</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pPr fontAlgn="t"/>
            <a:r>
              <a:rPr lang="pt-BR" sz="1600" dirty="0"/>
              <a:t>Este índice mede o resultado da gestão fiscal por meio da análise da execução financeira e orçamentária, das decisões em relação à aplicação de recursos vinculados, da transparência da administração municipal e da obediência aos limites estabelecidos pela Lei de Responsabilidade Fiscal.</a:t>
            </a:r>
            <a:r>
              <a:rPr lang="x-none" sz="1600" dirty="0" smtClean="0">
                <a:effectLst/>
              </a:rPr>
              <a:t> </a:t>
            </a:r>
            <a:r>
              <a:rPr lang="pt-BR" sz="1600" baseline="0" dirty="0" smtClean="0"/>
              <a:t>Está intimamente ligado a diversos </a:t>
            </a:r>
            <a:r>
              <a:rPr lang="pt-BR" sz="1600" dirty="0" smtClean="0"/>
              <a:t>Objetivos do Desenvolvimento Sustentável </a:t>
            </a:r>
            <a:endParaRPr lang="pt-BR" sz="1600" dirty="0"/>
          </a:p>
          <a:p>
            <a:pPr fontAlgn="t"/>
            <a:endParaRPr lang="pt-BR" sz="1600" dirty="0"/>
          </a:p>
          <a:p>
            <a:pPr fontAlgn="t"/>
            <a:r>
              <a:rPr lang="pt-BR" sz="1600" dirty="0"/>
              <a:t>Objetivo 11.</a:t>
            </a:r>
          </a:p>
          <a:p>
            <a:pPr fontAlgn="t"/>
            <a:r>
              <a:rPr lang="pt-BR" sz="1600" dirty="0"/>
              <a:t>Cidades e Comunidades Sustentáveis </a:t>
            </a:r>
            <a:r>
              <a:rPr lang="mr-IN" sz="1600" dirty="0"/>
              <a:t>–</a:t>
            </a:r>
            <a:r>
              <a:rPr lang="pt-BR" sz="1600" dirty="0"/>
              <a:t> “COM DÉFICIT NÃO HÁ SUSTENTABILIDADE”.</a:t>
            </a:r>
          </a:p>
          <a:p>
            <a:pPr fontAlgn="t"/>
            <a:r>
              <a:rPr lang="pt-BR" sz="1600" dirty="0"/>
              <a:t>Tornar as cidades e os assentamentos humanos inclusivos, seguros, </a:t>
            </a:r>
            <a:r>
              <a:rPr lang="pt-BR" sz="1600" dirty="0" err="1"/>
              <a:t>resilientes</a:t>
            </a:r>
            <a:r>
              <a:rPr lang="pt-BR" sz="1600" dirty="0"/>
              <a:t> e sustentáveis</a:t>
            </a:r>
          </a:p>
          <a:p>
            <a:r>
              <a:rPr lang="pt-BR" sz="1600" dirty="0"/>
              <a:t>Em 2014, 54% da população mundial vivia em áreas urbanas, com projeção de crescimento para 66% em 2050. Em 2030, são estimadas 41 megalópoles com mais de 10 milhões de habitantes. Considerando que a pobreza extrema muitas vezes se concentra nestes espaços urbanos, as desigualdades sociais acabam sendo mais acentuadas e a violência se torna uma consequência das discrepâncias no acesso pleno à cidade. Transformar significativamente a construção e a gestão dos espaços urbanos é essencial para que o desenvolvimento sustentável seja alcançado. Temas intrinsecamente relacionados à urbanização, como mobilidade, gestão de resíduos sólidos e saneamento, estão incluídos nas metas do ODS 11, bem como o planejamento e aumento de resiliência dos assentamentos humanos, levando em conta as necessidades diferenciadas das áreas rurais, </a:t>
            </a:r>
            <a:r>
              <a:rPr lang="pt-BR" sz="1600" dirty="0" err="1"/>
              <a:t>periurbanas</a:t>
            </a:r>
            <a:r>
              <a:rPr lang="pt-BR" sz="1600" dirty="0"/>
              <a:t> e urbanas. O objetivo 11 está alinhado à Nova Agenda Urbana, acordada em outubro de 2016, durante a III Conferência das Nações Unidas sobre Moradia e Desenvolvimento Urbano Sustentável</a:t>
            </a:r>
          </a:p>
          <a:p>
            <a:endParaRPr lang="pt-BR" sz="1600" dirty="0"/>
          </a:p>
          <a:p>
            <a:pPr fontAlgn="t"/>
            <a:r>
              <a:rPr lang="pt-BR" sz="1600" dirty="0"/>
              <a:t/>
            </a:r>
            <a:br>
              <a:rPr lang="pt-BR" sz="1600" dirty="0"/>
            </a:br>
            <a:r>
              <a:rPr lang="pt-BR" sz="1600" dirty="0"/>
              <a:t>Objetivo 12. </a:t>
            </a:r>
            <a:r>
              <a:rPr lang="mr-IN" sz="1600" dirty="0"/>
              <a:t>–</a:t>
            </a:r>
            <a:r>
              <a:rPr lang="pt-BR" sz="1600" dirty="0"/>
              <a:t> COM DÉFICIT NÃO HÁ PRODUÇÃO DE BENS/POLÍTICAS PÚBLICAS RESPONSÁVEIS</a:t>
            </a:r>
          </a:p>
          <a:p>
            <a:pPr fontAlgn="t"/>
            <a:r>
              <a:rPr lang="pt-BR" sz="1600" dirty="0"/>
              <a:t>Consumo e Produção Responsáveis</a:t>
            </a:r>
          </a:p>
          <a:p>
            <a:pPr fontAlgn="t"/>
            <a:r>
              <a:rPr lang="pt-BR" sz="1600" dirty="0"/>
              <a:t>Assegurar padrões de produção e de consumo sustentáveis</a:t>
            </a:r>
          </a:p>
          <a:p>
            <a:r>
              <a:rPr lang="pt-BR" sz="1600" dirty="0"/>
              <a:t>Para alcançar as metas deste ODS, a mudança nos padrões de consumo e produção se configuram como medidas indispensáveis na redução da pegada ecológica sobre o meio ambiente. Essas medidas são a base do desenvolvimento econômico e social sustentável. As metas do ODS 12 visam a promoção da eficiência do uso de recursos energéticos e naturais, da infraestrutura sustentável, do acesso a serviços básicos. Além disso, o objetivo prioriza a informação, a gestão coordenada, a transparência e a responsabilização dos atores consumidores de recursos naturais como ferramentas chave para o alcance de padrões mais sustentáveis de produção e consumo.</a:t>
            </a:r>
          </a:p>
          <a:p>
            <a:endParaRPr lang="pt-BR" sz="1600"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15</a:t>
            </a:fld>
            <a:endParaRPr lang="pt-BR"/>
          </a:p>
        </p:txBody>
      </p:sp>
    </p:spTree>
    <p:extLst>
      <p:ext uri="{BB962C8B-B14F-4D97-AF65-F5344CB8AC3E}">
        <p14:creationId xmlns:p14="http://schemas.microsoft.com/office/powerpoint/2010/main" xmlns="" val="353491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16</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O Índice Municipal do Meio Ambiente mede o resultado das </a:t>
            </a:r>
            <a:r>
              <a:rPr lang="pt-BR" sz="1600" b="1" dirty="0"/>
              <a:t>ações relacionadas ao meio ambiente que impactam a qualidade dos serviços e a vida das pessoas</a:t>
            </a:r>
            <a:r>
              <a:rPr lang="pt-BR" sz="1600" dirty="0"/>
              <a:t>. Este índice contém informações sobre resíduos sólidos, educação ambiental, estrutura ambiental e conselho ambiental. Está intimamente relacionado com </a:t>
            </a:r>
            <a:r>
              <a:rPr lang="x-none" sz="1600" dirty="0"/>
              <a:t>diversos ODS.</a:t>
            </a:r>
          </a:p>
          <a:p>
            <a:pPr fontAlgn="t"/>
            <a:endParaRPr lang="pt-BR" sz="1600" dirty="0"/>
          </a:p>
          <a:p>
            <a:pPr fontAlgn="t"/>
            <a:r>
              <a:rPr lang="pt-BR" sz="1600" dirty="0"/>
              <a:t>Objetivo 11.</a:t>
            </a:r>
          </a:p>
          <a:p>
            <a:pPr fontAlgn="t"/>
            <a:r>
              <a:rPr lang="pt-BR" sz="1600" dirty="0"/>
              <a:t>Cidades e Comunidades Sustentáveis</a:t>
            </a:r>
          </a:p>
          <a:p>
            <a:pPr fontAlgn="t"/>
            <a:r>
              <a:rPr lang="pt-BR" sz="1600" dirty="0"/>
              <a:t>Tornar as cidades e os assentamentos humanos inclusivos, seguros, </a:t>
            </a:r>
            <a:r>
              <a:rPr lang="pt-BR" sz="1600" dirty="0" err="1"/>
              <a:t>resilientes</a:t>
            </a:r>
            <a:r>
              <a:rPr lang="pt-BR" sz="1600" dirty="0"/>
              <a:t> e sustentáveis</a:t>
            </a:r>
          </a:p>
          <a:p>
            <a:r>
              <a:rPr lang="pt-BR" sz="1600" dirty="0"/>
              <a:t>Em 2014, 54% da população mundial vivia em áreas urbanas, com projeção de crescimento para 66% em 2050. Em 2030, são estimadas 41 megalópoles com mais de 10 milhões de habitantes. Considerando que a pobreza extrema muitas vezes se concentra nestes espaços urbanos, as desigualdades sociais acabam sendo mais acentuadas e a violência se torna uma consequência das discrepâncias no acesso pleno à cidade. Transformar significativamente a construção e a gestão dos espaços urbanos é essencial para que o desenvolvimento sustentável seja alcançado. Temas intrinsecamente relacionados à urbanização, como mobilidade, gestão de resíduos sólidos e saneamento, estão incluídos nas metas do ODS 11, bem como o planejamento e aumento de resiliência dos assentamentos humanos, levando em conta as necessidades diferenciadas das áreas rurais, </a:t>
            </a:r>
            <a:r>
              <a:rPr lang="pt-BR" sz="1600" dirty="0" err="1"/>
              <a:t>periurbanas</a:t>
            </a:r>
            <a:r>
              <a:rPr lang="pt-BR" sz="1600" dirty="0"/>
              <a:t> e urbanas. O objetivo 11 está alinhado à Nova Agenda Urbana, acordada em outubro de 2016, durante a III Conferência das Nações Unidas sobre Moradia e Desenvolvimento Urbano Sustentável</a:t>
            </a:r>
          </a:p>
          <a:p>
            <a:endParaRPr lang="pt-BR" sz="1600" dirty="0"/>
          </a:p>
          <a:p>
            <a:pPr fontAlgn="t"/>
            <a:r>
              <a:rPr lang="pt-BR" sz="1600" dirty="0"/>
              <a:t/>
            </a:r>
            <a:br>
              <a:rPr lang="pt-BR" sz="1600" dirty="0"/>
            </a:br>
            <a:r>
              <a:rPr lang="pt-BR" sz="1600" dirty="0"/>
              <a:t>Objetivo 12.</a:t>
            </a:r>
          </a:p>
          <a:p>
            <a:pPr fontAlgn="t"/>
            <a:r>
              <a:rPr lang="pt-BR" sz="1600" dirty="0"/>
              <a:t>Consumo e Produção Responsáveis</a:t>
            </a:r>
          </a:p>
          <a:p>
            <a:pPr fontAlgn="t"/>
            <a:r>
              <a:rPr lang="pt-BR" sz="1600" dirty="0"/>
              <a:t>Assegurar padrões de produção e de consumo sustentáveis</a:t>
            </a:r>
          </a:p>
          <a:p>
            <a:r>
              <a:rPr lang="pt-BR" sz="1600" dirty="0"/>
              <a:t>Para alcançar as metas deste ODS, a mudança nos padrões de consumo e produção se configuram como medidas indispensáveis na redução da pegada ecológica sobre o meio ambiente. Essas medidas são a base do desenvolvimento econômico e social sustentável. As metas do ODS 12 visam a promoção da eficiência do uso de recursos energéticos e naturais, da infraestrutura sustentável, do acesso a serviços básicos. Além disso, o objetivo prioriza a informação, a gestão coordenada, a transparência e a responsabilização dos atores consumidores de recursos naturais como ferramentas chave para o alcance de padrões mais sustentáveis de produção e consumo.</a:t>
            </a:r>
          </a:p>
          <a:p>
            <a:endParaRPr lang="pt-BR" sz="1600" dirty="0" smtClean="0"/>
          </a:p>
          <a:p>
            <a:pPr fontAlgn="t"/>
            <a:r>
              <a:rPr lang="pt-BR" sz="1600" dirty="0"/>
              <a:t>Objetivo 13.</a:t>
            </a:r>
          </a:p>
          <a:p>
            <a:pPr fontAlgn="t"/>
            <a:r>
              <a:rPr lang="pt-BR" sz="1600" dirty="0"/>
              <a:t>Ação Contra a Mudança Global do Clima</a:t>
            </a:r>
          </a:p>
          <a:p>
            <a:pPr fontAlgn="t"/>
            <a:r>
              <a:rPr lang="pt-BR" sz="1600" dirty="0"/>
              <a:t>Tomar medidas urgentes para combater a mudança do clima e seus impactos</a:t>
            </a:r>
          </a:p>
          <a:p>
            <a:r>
              <a:rPr lang="pt-BR" sz="1600" dirty="0"/>
              <a:t>A mudança do clima é um evento transnacional, cujos impactos estão desregulando economias nacionais e afetando pessoas em todos os lugares, principalmente aquelas em situação de maior vulnerabilidade nos países em desenvolvimento. Sem a ação imediata frente à mudança do clima, a temperatura terrestre está projetada para aumentar mais de 3 </a:t>
            </a:r>
            <a:r>
              <a:rPr lang="pt-BR" sz="1600" dirty="0" err="1"/>
              <a:t>ºC</a:t>
            </a:r>
            <a:r>
              <a:rPr lang="pt-BR" sz="1600" dirty="0"/>
              <a:t> até o final do século XXI. Uma das metas para esse objetivo é mobilizar 100 milhões de dólares por ano até 2020 para ajudar os países em desenvolvimento no plano de mitigação de desastres relacionados ao clima. O estabelecimento do ODS 13 apenas para lidar com a questão do clima é encarado como estratégico para a mobilização dos atores capazes de promover as mudanças necessárias para impedir estas projeções de se tornarem realidade.</a:t>
            </a:r>
          </a:p>
          <a:p>
            <a:endParaRPr lang="pt-BR" sz="1600" dirty="0" smtClean="0"/>
          </a:p>
          <a:p>
            <a:pPr fontAlgn="t"/>
            <a:r>
              <a:rPr lang="pt-BR" sz="1600" dirty="0"/>
              <a:t/>
            </a:r>
            <a:br>
              <a:rPr lang="pt-BR" sz="1600" dirty="0"/>
            </a:br>
            <a:r>
              <a:rPr lang="pt-BR" sz="1600" dirty="0"/>
              <a:t>Objetivo 14.</a:t>
            </a:r>
          </a:p>
          <a:p>
            <a:pPr fontAlgn="t"/>
            <a:r>
              <a:rPr lang="pt-BR" sz="1600" dirty="0"/>
              <a:t>Vida Na Água</a:t>
            </a:r>
          </a:p>
          <a:p>
            <a:pPr fontAlgn="t"/>
            <a:r>
              <a:rPr lang="pt-BR" sz="1600" dirty="0"/>
              <a:t>Conservar e usar sustentavelmente os oceanos, os mares e os recursos marinhos para o desenvolvimento sustentável</a:t>
            </a:r>
          </a:p>
          <a:p>
            <a:r>
              <a:rPr lang="pt-BR" sz="1600" dirty="0" err="1"/>
              <a:t>ODMs</a:t>
            </a:r>
            <a:r>
              <a:rPr lang="pt-BR" sz="1600" dirty="0"/>
              <a:t> relacionados</a:t>
            </a:r>
          </a:p>
          <a:p>
            <a:r>
              <a:rPr lang="pt-BR" sz="1600" dirty="0"/>
              <a:t>Os oceanos representam, em volume, 99% do espaço do planeta. Proteger e conciliar o uso sustentável dos recursos providos por este ecossistema com a manutenção da vida humana são grandes desafios elencados pelo ODS 14. 40% dos oceanos estão sendo afetados incisiva e diretamente por atividades humanas, tais como poluição, pesca predatória, o que resulta, principalmente, em perda de habitat. Ademais, os oceanos tornam a vida humana possível: sua temperatura, química, correntes e formas de vida. Os oceanos absorvem cerca de 30% do dióxido de carbono que os seres humanos produzem; e estamos produzindo mais dióxido de carbono do que nunca, o que faz com que os oceanos fiquem mais ácidos – 26% a mais desde o início da revolução industrial. Nosso lixo também ajuda na degradação dos oceanos – há 13.000 pedaços de lixo plástico em cada quilômetro quadrado. É frente a esses desafios que os Objetivos de Desenvolvimento Sustentável indicam metas para gerenciar e proteger a vida debaixo d’água.</a:t>
            </a:r>
          </a:p>
          <a:p>
            <a:endParaRPr lang="pt-BR" sz="1600" dirty="0" smtClean="0"/>
          </a:p>
          <a:p>
            <a:pPr fontAlgn="t"/>
            <a:r>
              <a:rPr lang="pt-BR" sz="1600" dirty="0"/>
              <a:t>Objetivo 15.</a:t>
            </a:r>
          </a:p>
          <a:p>
            <a:pPr fontAlgn="t"/>
            <a:r>
              <a:rPr lang="pt-BR" sz="1600" dirty="0"/>
              <a:t>Vida Terrestre</a:t>
            </a:r>
          </a:p>
          <a:p>
            <a:pPr fontAlgn="t"/>
            <a:r>
              <a:rPr lang="pt-BR" sz="1600" dirty="0"/>
              <a:t>Proteger, recuperar e promover o uso sustentável dos ecossistemas terrestres, gerir de forma sustentável as florestas, combater a desertificação, deter e reverter a degradação da terra, e deter a perda de biodiversidade</a:t>
            </a:r>
          </a:p>
          <a:p>
            <a:r>
              <a:rPr lang="pt-BR" sz="1600" dirty="0" err="1"/>
              <a:t>ODMs</a:t>
            </a:r>
            <a:r>
              <a:rPr lang="pt-BR" sz="1600" dirty="0"/>
              <a:t> relacionados</a:t>
            </a:r>
          </a:p>
          <a:p>
            <a:r>
              <a:rPr lang="pt-BR" sz="1600" dirty="0"/>
              <a:t>Os seres humanos e outros animais dependem da natureza para terem alimento, ar puro, água limpa e também como um meio de combate à mudança do clima. As florestas, que cobrem 30% da superfície da Terra, ajudam a manter o ar e a água limpa e o clima da Terra em equilíbrio – sem mencionar que são o lar de milhões de espécies. Promover o manejo sustentável das florestas, o combate à desertificação, parar e reverter a degradação da terra, interromper o processo de perda de biodiversidade são algumas das metas que o ODS 15 promove. Usar sustentavelmente os recursos naturais em cadeias produtivas e em atividades de subsistência de comunidades, e integrá-los em políticas públicas é tarefa central para o atingimento destas metas e a promoção de todos os outros ODS.</a:t>
            </a:r>
          </a:p>
          <a:p>
            <a:endParaRPr lang="pt-BR" sz="1600"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17</a:t>
            </a:fld>
            <a:endParaRPr lang="pt-BR"/>
          </a:p>
        </p:txBody>
      </p:sp>
    </p:spTree>
    <p:extLst>
      <p:ext uri="{BB962C8B-B14F-4D97-AF65-F5344CB8AC3E}">
        <p14:creationId xmlns:p14="http://schemas.microsoft.com/office/powerpoint/2010/main" xmlns="" val="353491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18</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pPr marL="164163" indent="-164163" defTabSz="328327" fontAlgn="t">
              <a:buFontTx/>
              <a:buChar char="•"/>
              <a:defRPr/>
            </a:pPr>
            <a:r>
              <a:rPr lang="pt-BR" sz="1600" dirty="0"/>
              <a:t>Índice Municipal de Proteção dos Cidadãos mede o grau de envolvimento </a:t>
            </a:r>
            <a:r>
              <a:rPr lang="pt-BR" sz="1600" b="1" dirty="0"/>
              <a:t>do planejamento municipal na proteção dos cidadãos </a:t>
            </a:r>
            <a:r>
              <a:rPr lang="pt-BR" sz="1600" dirty="0"/>
              <a:t>frente a possíveis eventos de sinistros e desastres. Reúne informações sobre Plano de Contingência, identificação de riscos para intervenção do Poder Público e infraestrutura da Defesa Civil. Envolve diversos ODS:</a:t>
            </a:r>
            <a:endParaRPr lang="x-none" sz="1600" dirty="0"/>
          </a:p>
          <a:p>
            <a:pPr fontAlgn="t"/>
            <a:endParaRPr lang="pt-BR" sz="1600" dirty="0"/>
          </a:p>
          <a:p>
            <a:pPr fontAlgn="t"/>
            <a:r>
              <a:rPr lang="pt-BR" sz="1600" dirty="0"/>
              <a:t>Objetivo 11.</a:t>
            </a:r>
          </a:p>
          <a:p>
            <a:pPr fontAlgn="t"/>
            <a:r>
              <a:rPr lang="pt-BR" sz="1600" dirty="0"/>
              <a:t>Cidades e Comunidades Sustentáveis</a:t>
            </a:r>
          </a:p>
          <a:p>
            <a:pPr fontAlgn="t"/>
            <a:r>
              <a:rPr lang="pt-BR" sz="1600" dirty="0"/>
              <a:t>Tornar as cidades e os assentamentos humanos inclusivos, seguros, </a:t>
            </a:r>
            <a:r>
              <a:rPr lang="pt-BR" sz="1600" dirty="0" err="1"/>
              <a:t>resilientes</a:t>
            </a:r>
            <a:r>
              <a:rPr lang="pt-BR" sz="1600" dirty="0"/>
              <a:t> e sustentáveis</a:t>
            </a:r>
          </a:p>
          <a:p>
            <a:r>
              <a:rPr lang="pt-BR" sz="1600" dirty="0"/>
              <a:t>Em 2014, 54% da população mundial vivia em áreas urbanas, com projeção de crescimento para 66% em 2050. Em 2030, são estimadas 41 megalópoles com mais de 10 milhões de habitantes. Considerando que a pobreza extrema muitas vezes se concentra nestes espaços urbanos, as desigualdades sociais acabam sendo mais acentuadas e a violência se torna uma consequência das discrepâncias no acesso pleno à cidade. Transformar significativamente a construção e a gestão dos espaços urbanos é essencial para que o desenvolvimento sustentável seja alcançado. Temas intrinsecamente relacionados à urbanização, como mobilidade, gestão de resíduos sólidos e saneamento, estão incluídos nas metas do ODS 11, bem como o planejamento e aumento de resiliência dos assentamentos humanos, levando em conta as necessidades diferenciadas das áreas rurais, </a:t>
            </a:r>
            <a:r>
              <a:rPr lang="pt-BR" sz="1600" dirty="0" err="1"/>
              <a:t>periurbanas</a:t>
            </a:r>
            <a:r>
              <a:rPr lang="pt-BR" sz="1600" dirty="0"/>
              <a:t> e urbanas. O objetivo 11 está alinhado à Nova Agenda Urbana, acordada em outubro de 2016, durante a III Conferência das Nações Unidas sobre Moradia e Desenvolvimento Urbano Sustentável</a:t>
            </a:r>
          </a:p>
          <a:p>
            <a:endParaRPr lang="pt-BR" sz="1600" dirty="0"/>
          </a:p>
          <a:p>
            <a:pPr fontAlgn="t"/>
            <a:r>
              <a:rPr lang="pt-BR" sz="1600" dirty="0"/>
              <a:t/>
            </a:r>
            <a:br>
              <a:rPr lang="pt-BR" sz="1600" dirty="0"/>
            </a:br>
            <a:r>
              <a:rPr lang="pt-BR" sz="1600" dirty="0"/>
              <a:t>Objetivo 16.</a:t>
            </a:r>
          </a:p>
          <a:p>
            <a:pPr fontAlgn="t"/>
            <a:r>
              <a:rPr lang="pt-BR" sz="1600" dirty="0"/>
              <a:t>Paz, Justiça e Instituições Eficazes</a:t>
            </a:r>
          </a:p>
          <a:p>
            <a:pPr fontAlgn="t"/>
            <a:r>
              <a:rPr lang="pt-BR" sz="1600" dirty="0"/>
              <a:t>Promover sociedades pacíficas e inclusivas para o desenvolvimento sustentável, proporcionar o acesso à justiça para todos e construir instituições eficazes, responsáveis e inclusivas em todos os níveis</a:t>
            </a:r>
          </a:p>
          <a:p>
            <a:r>
              <a:rPr lang="pt-BR" sz="1600" dirty="0"/>
              <a:t>Promover instituições fortes, inclusivas e transparentes, a manutenção da paz e o respeito aos direitos humanos baseados no Estado de direito são a base para o desenvolvimento humano sustentável. Estes são alguns dos princípios que sustentam as metas do ODS 16, que também inclui temas sensíveis, como o combate à exploração sexual, ao tráfico de pessoas e à tortura. Outros temas incluídos nas metas do ODS 16 são o enfrentamento à corrupção, ao terrorismo, a práticas criminosas, especialmente aquelas que ferem os direitos humanos.</a:t>
            </a:r>
          </a:p>
          <a:p>
            <a:endParaRPr lang="pt-BR" sz="1600" dirty="0"/>
          </a:p>
          <a:p>
            <a:pPr fontAlgn="t"/>
            <a:r>
              <a:rPr lang="pt-BR" sz="1600" dirty="0"/>
              <a:t>Objetivo 17.</a:t>
            </a:r>
          </a:p>
          <a:p>
            <a:pPr fontAlgn="t"/>
            <a:r>
              <a:rPr lang="pt-BR" sz="1600" dirty="0"/>
              <a:t>Parcerias e Meios de Implementação</a:t>
            </a:r>
          </a:p>
          <a:p>
            <a:pPr fontAlgn="t"/>
            <a:r>
              <a:rPr lang="pt-BR" sz="1600" dirty="0"/>
              <a:t>Fortalecer os meios de implementação e revitalizar a parceria global para o desenvolvimento sustentável</a:t>
            </a:r>
          </a:p>
          <a:p>
            <a:r>
              <a:rPr lang="pt-BR" sz="1600" dirty="0"/>
              <a:t>Os ODS só serão realizados mediante um compromisso renovado de cooperação entre a comunidade internacional e uma parceria global ampla que inclua todos os setores interessados e as pessoas afetadas pelos processos de desenvolvimento. Os meios de implementação e as parcerias para o desenvolvimento sustentável são vitais para o crescimento sustentado e para o desenvolvimento sustentável das nações. O ODS 17 propõe o caminho para a realização efetiva da Agenda 2030 por todos os países, e a coordenação de esforços na arena internacional é essencial para isso. A Cooperação Sul-Sul e triangular, a transferência de tecnologia, o intercâmbio de dados e capital humano, bem como a assistência oficial ao desenvolvimento são alguns dos principais meios para o alcance dos ODS.</a:t>
            </a:r>
          </a:p>
          <a:p>
            <a:endParaRPr lang="pt-BR" sz="1600"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19</a:t>
            </a:fld>
            <a:endParaRPr lang="pt-BR"/>
          </a:p>
        </p:txBody>
      </p:sp>
    </p:spTree>
    <p:extLst>
      <p:ext uri="{BB962C8B-B14F-4D97-AF65-F5344CB8AC3E}">
        <p14:creationId xmlns:p14="http://schemas.microsoft.com/office/powerpoint/2010/main" xmlns="" val="353491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2</a:t>
            </a:fld>
            <a:endParaRPr lang="pt-BR"/>
          </a:p>
        </p:txBody>
      </p:sp>
    </p:spTree>
    <p:extLst>
      <p:ext uri="{BB962C8B-B14F-4D97-AF65-F5344CB8AC3E}">
        <p14:creationId xmlns:p14="http://schemas.microsoft.com/office/powerpoint/2010/main" xmlns="" val="326635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20</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63" indent="-164163">
              <a:buFontTx/>
              <a:buChar char="•"/>
            </a:pPr>
            <a:r>
              <a:rPr lang="pt-BR" sz="1600" dirty="0"/>
              <a:t>Índice Municipal de Governança de Tecnologia da Informação </a:t>
            </a:r>
            <a:r>
              <a:rPr lang="pt-BR" sz="1600" b="1" dirty="0"/>
              <a:t>mede o conhecimento e o uso dos recursos de Tecnologia da informação em favor da sociedade</a:t>
            </a:r>
            <a:r>
              <a:rPr lang="pt-BR" sz="1600" dirty="0"/>
              <a:t>. Este índice reúne informações sobre políticas de uso de informática, segurança da informação, capacitação do quadro de pessoal e transparência. Diversos ODS são envolvidos:</a:t>
            </a:r>
            <a:endParaRPr lang="x-none" sz="1600" dirty="0"/>
          </a:p>
          <a:p>
            <a:pPr marL="164163" indent="-164163">
              <a:buFontTx/>
              <a:buChar char="•"/>
            </a:pPr>
            <a:endParaRPr lang="pt-BR" sz="1600" dirty="0"/>
          </a:p>
          <a:p>
            <a:pPr fontAlgn="t"/>
            <a:endParaRPr lang="pt-BR" sz="1600" dirty="0"/>
          </a:p>
          <a:p>
            <a:pPr fontAlgn="t"/>
            <a:r>
              <a:rPr lang="pt-BR" sz="1600" dirty="0"/>
              <a:t>Objetivo 9.</a:t>
            </a:r>
          </a:p>
          <a:p>
            <a:pPr fontAlgn="t"/>
            <a:r>
              <a:rPr lang="pt-BR" sz="1600" dirty="0"/>
              <a:t>Indústria, Inovação e Infraestrutura</a:t>
            </a:r>
          </a:p>
          <a:p>
            <a:pPr fontAlgn="t"/>
            <a:r>
              <a:rPr lang="pt-BR" sz="1600" dirty="0"/>
              <a:t>Construir infraestruturas </a:t>
            </a:r>
            <a:r>
              <a:rPr lang="pt-BR" sz="1600" dirty="0" err="1"/>
              <a:t>resilientes</a:t>
            </a:r>
            <a:r>
              <a:rPr lang="pt-BR" sz="1600" dirty="0"/>
              <a:t>, promover a industrialização inclusiva e sustentável e fomentar a inovação</a:t>
            </a:r>
          </a:p>
          <a:p>
            <a:r>
              <a:rPr lang="pt-BR" sz="1600" dirty="0"/>
              <a:t>Investimentos em infraestrutura e em inovação são condições básicas para o crescimento econômico e para o desenvolvimento das nações. Garantir uma rede de transporte público e infraestrutura urbana de qualidade são condições necessárias para o desenvolvimento sustentável. Por meio da promoção de eficiência energética e inclusão social, o progresso tecnológico é também uma das chaves para as soluções dos desafios econômicos e ambientais. Garantir a igualdade de acesso à tecnologias é crucial para promover a informação e conhecimento para todos. O ODS 9 lista metas que visam à construção de estruturas </a:t>
            </a:r>
            <a:r>
              <a:rPr lang="pt-BR" sz="1600" dirty="0" err="1"/>
              <a:t>resilientes</a:t>
            </a:r>
            <a:r>
              <a:rPr lang="pt-BR" sz="1600" dirty="0"/>
              <a:t> e modernas, ao fortalecimento industrial de forma eficiente, ao fomento da inovação, com valorização da micro e pequena empresa e inclusão dos mais vulneráveis aos sistemas financeiros e produtivos.</a:t>
            </a:r>
          </a:p>
          <a:p>
            <a:endParaRPr lang="pt-BR" sz="1600" dirty="0"/>
          </a:p>
          <a:p>
            <a:pPr fontAlgn="t"/>
            <a:r>
              <a:rPr lang="pt-BR" sz="1600" dirty="0"/>
              <a:t>Objetivo 11.</a:t>
            </a:r>
          </a:p>
          <a:p>
            <a:pPr fontAlgn="t"/>
            <a:r>
              <a:rPr lang="pt-BR" sz="1600" dirty="0"/>
              <a:t>Cidades e Comunidades Sustentáveis</a:t>
            </a:r>
          </a:p>
          <a:p>
            <a:pPr fontAlgn="t"/>
            <a:r>
              <a:rPr lang="pt-BR" sz="1600" dirty="0"/>
              <a:t>Tornar as cidades e os assentamentos humanos inclusivos, seguros, </a:t>
            </a:r>
            <a:r>
              <a:rPr lang="pt-BR" sz="1600" dirty="0" err="1"/>
              <a:t>resilientes</a:t>
            </a:r>
            <a:r>
              <a:rPr lang="pt-BR" sz="1600" dirty="0"/>
              <a:t> e sustentáveis</a:t>
            </a:r>
          </a:p>
          <a:p>
            <a:r>
              <a:rPr lang="pt-BR" sz="1600" dirty="0"/>
              <a:t>Em 2014, 54% da população mundial vivia em áreas urbanas, com projeção de crescimento para 66% em 2050. Em 2030, são estimadas 41 megalópoles com mais de 10 milhões de habitantes. Considerando que a pobreza extrema muitas vezes se concentra nestes espaços urbanos, as desigualdades sociais acabam sendo mais acentuadas e a violência se torna uma consequência das discrepâncias no acesso pleno à cidade. Transformar significativamente a construção e a gestão dos espaços urbanos é essencial para que o desenvolvimento sustentável seja alcançado. Temas intrinsecamente relacionados à urbanização, como mobilidade, gestão de resíduos sólidos e saneamento, estão incluídos nas metas do ODS 11, bem como o planejamento e aumento de resiliência dos assentamentos humanos, levando em conta as necessidades diferenciadas das áreas rurais, </a:t>
            </a:r>
            <a:r>
              <a:rPr lang="pt-BR" sz="1600" dirty="0" err="1"/>
              <a:t>periurbanas</a:t>
            </a:r>
            <a:r>
              <a:rPr lang="pt-BR" sz="1600" dirty="0"/>
              <a:t> e urbanas. O objetivo 11 está alinhado à Nova Agenda Urbana, acordada em outubro de 2016, durante a III Conferência das Nações Unidas sobre Moradia e Desenvolvimento Urbano Sustentável.</a:t>
            </a:r>
          </a:p>
          <a:p>
            <a:endParaRPr lang="pt-BR" sz="1600" dirty="0"/>
          </a:p>
          <a:p>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21</a:t>
            </a:fld>
            <a:endParaRPr lang="pt-BR"/>
          </a:p>
        </p:txBody>
      </p:sp>
    </p:spTree>
    <p:extLst>
      <p:ext uri="{BB962C8B-B14F-4D97-AF65-F5344CB8AC3E}">
        <p14:creationId xmlns:p14="http://schemas.microsoft.com/office/powerpoint/2010/main" xmlns="" val="184496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22</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23</a:t>
            </a:fld>
            <a:endParaRPr lang="pt-BR"/>
          </a:p>
        </p:txBody>
      </p:sp>
    </p:spTree>
    <p:extLst>
      <p:ext uri="{BB962C8B-B14F-4D97-AF65-F5344CB8AC3E}">
        <p14:creationId xmlns:p14="http://schemas.microsoft.com/office/powerpoint/2010/main" xmlns="" val="231212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smtClean="0"/>
              <a:t>A</a:t>
            </a:r>
            <a:r>
              <a:rPr lang="pt-BR" sz="1600" baseline="0" dirty="0" smtClean="0"/>
              <a:t> vasta maioria dos municípios do estado gastam montantes de acordo com os limites legais.</a:t>
            </a:r>
            <a:endParaRPr lang="pt-BR" sz="1600"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24</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pPr defTabSz="328327">
              <a:defRPr/>
            </a:pPr>
            <a:r>
              <a:rPr lang="pt-BR" sz="1600" dirty="0" smtClean="0"/>
              <a:t>A</a:t>
            </a:r>
            <a:r>
              <a:rPr lang="pt-BR" sz="1600" baseline="0" dirty="0" smtClean="0"/>
              <a:t> vasta maioria dos municípios do estado gastam montantes de acordo com os limites legais.</a:t>
            </a:r>
            <a:endParaRPr lang="pt-BR" sz="1600" dirty="0" smtClean="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25</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26</a:t>
            </a:fld>
            <a:endParaRPr lang="pt-BR"/>
          </a:p>
        </p:txBody>
      </p:sp>
    </p:spTree>
    <p:extLst>
      <p:ext uri="{BB962C8B-B14F-4D97-AF65-F5344CB8AC3E}">
        <p14:creationId xmlns:p14="http://schemas.microsoft.com/office/powerpoint/2010/main" xmlns="" val="2227963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 Em 2014, houve a necessidade de realizar o levantamento de demanda por vagas para elaborar o Plano Municipal da Educação. Em 2015, alguns municípios não mais realizaram este estudo.</a:t>
            </a:r>
            <a:endParaRPr lang="x-none" sz="1600" dirty="0"/>
          </a:p>
          <a:p>
            <a:r>
              <a:rPr lang="pt-BR" sz="1600" dirty="0"/>
              <a:t>Este assunto é abordado no PNE – Plano Nacional de Educação na meta 2 .</a:t>
            </a:r>
            <a:endParaRPr lang="x-none" sz="1600" dirty="0"/>
          </a:p>
          <a:p>
            <a:r>
              <a:rPr lang="pt-BR" sz="1600" dirty="0"/>
              <a:t>Houve alteração da questão, excluindo a opção “realizou parcialmente” em 2015. De 2014 para 2015 houve uma diminuição no número de municípios que haviam realizado o levantamento da taxa de abandono escolar e de 2015 para 2016, a diminuição se manteve, indo de 448 (70%) municípios para 423 municípios (66%).</a:t>
            </a:r>
            <a:endParaRPr lang="x-none" sz="1600" dirty="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27</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Quanto as escolas de Creche, Pré-escola e Anos Iniciais dos municípios, em 2015, 48% delas necessitavam de reparo (conserto de janelas, rachaduras, infiltrações, fiação elétrica, substituição de azulejos danificados, </a:t>
            </a:r>
            <a:r>
              <a:rPr lang="pt-BR" sz="1600" dirty="0" err="1"/>
              <a:t>etc</a:t>
            </a:r>
            <a:r>
              <a:rPr lang="pt-BR" sz="1600" dirty="0"/>
              <a:t>). Em 2016, houve um aumento para 60% no número de escolas que necessitavam de reparos.</a:t>
            </a: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28</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Sobre o levantamento de dados a respeito da ausência de professores dos Anos Iniciais, de acordo com a Lei de Diretrizes e Bases (LDB), o ano letivo será de, no mínimo, 200 dias de efetivo trabalho escolar. Desta forma, somando-se todas as ausências (justificadas, legais e injustificadas), verificamos que, em média, os docentes nos 644 municípios paulistas se ausentaram 31 dias (15,4%) no ano letivo de 2015 e 33 dias (16,5%) no ano letivo de 2016, tendo assim um aumento de 2 dias na média.</a:t>
            </a:r>
            <a:endParaRPr lang="x-none" sz="1600" dirty="0"/>
          </a:p>
          <a:p>
            <a:r>
              <a:rPr lang="pt-BR" sz="1600" dirty="0"/>
              <a:t>Lei nº 9394/1996. Art. 24 inciso </a:t>
            </a:r>
            <a:r>
              <a:rPr lang="pt-BR" sz="1600" dirty="0" err="1"/>
              <a:t>I</a:t>
            </a:r>
            <a:r>
              <a:rPr lang="pt-BR" sz="1600" dirty="0"/>
              <a:t> - a carga horária mínima anual será de oitocentas horas, distribuídas por um mínimo de duzentos dias de efetivo trabalho escolar, excluído o tempo reservado aos exames finais, quando houver;”</a:t>
            </a:r>
            <a:endParaRPr lang="x-none" sz="1600" dirty="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29</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smtClean="0"/>
              <a:t>Composição Geral</a:t>
            </a:r>
            <a:r>
              <a:rPr lang="pt-BR" sz="1600" baseline="0" dirty="0" smtClean="0"/>
              <a:t> do Índice em sua terceira edição. </a:t>
            </a:r>
            <a:r>
              <a:rPr lang="pt-BR" sz="1600" dirty="0"/>
              <a:t>Com o objetivo de dar continuidade nos trabalhos de medição da gestão municipal e tendo em vista que 2016 era o último </a:t>
            </a:r>
            <a:r>
              <a:rPr lang="pt-BR" sz="1600" dirty="0" smtClean="0"/>
              <a:t>ano </a:t>
            </a:r>
            <a:r>
              <a:rPr lang="pt-BR" sz="1600" dirty="0"/>
              <a:t>de mandato do prefeito, todos os quesitos foram mantidos, acrescentando-se 8 quesitos novos no </a:t>
            </a:r>
            <a:r>
              <a:rPr lang="pt-BR" sz="1600" dirty="0" err="1"/>
              <a:t>i-Amb</a:t>
            </a:r>
            <a:r>
              <a:rPr lang="pt-BR" sz="1600" dirty="0"/>
              <a:t>.</a:t>
            </a:r>
            <a:r>
              <a:rPr lang="x-none" sz="1600" smtClean="0">
                <a:effectLst/>
              </a:rPr>
              <a:t> </a:t>
            </a:r>
            <a:endParaRPr lang="pt-BR" sz="1600" dirty="0" smtClean="0">
              <a:effectLst/>
            </a:endParaRPr>
          </a:p>
          <a:p>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3</a:t>
            </a:fld>
            <a:endParaRPr lang="pt-BR"/>
          </a:p>
        </p:txBody>
      </p:sp>
    </p:spTree>
    <p:extLst>
      <p:ext uri="{BB962C8B-B14F-4D97-AF65-F5344CB8AC3E}">
        <p14:creationId xmlns:p14="http://schemas.microsoft.com/office/powerpoint/2010/main" xmlns="" val="326635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De acordo com o Decreto nº 56.819/2011, Auto de Vistoria do Corpo de Bombeiros (AVCB) é o documento emitido pelo Corpo de Bombeiros da Polícia Militar do Estado de São Paulo (CBPMESP) certificando que, durante a vistoria, a edificação possuía as condições de segurança contra incêndio, previstas pela legislação e constantes no processo, estabelecendo um período de revalidação. Este documento possui prazo de validade pré-determinado de acordo com a regulamentação do Corpo de Bombeiros. </a:t>
            </a:r>
            <a:endParaRPr lang="x-none" sz="1600" dirty="0"/>
          </a:p>
          <a:p>
            <a:r>
              <a:rPr lang="pt-BR" sz="1600" dirty="0"/>
              <a:t>A Lei nº 6.437/77 determina que os estabelecimentos da Administração Pública ou por ela instituídos, ficam sujeitos às exigências pertinentes às instalações, aos equipamentos e à aparelhagem adequados e à assistência e responsabilidade técnicas da legislação sanitária federal.</a:t>
            </a:r>
            <a:endParaRPr lang="x-none" sz="1600" dirty="0"/>
          </a:p>
          <a:p>
            <a:r>
              <a:rPr lang="pt-BR" sz="1600" dirty="0"/>
              <a:t>Verificamos que vem caindo o número de municípios em que todos os locais de atendimento médico-hospitalar possuem AVCB, indo de 112 (2014) para 78 (2015) e 61 (2016). Notamos também que ocorre uma queda neste mesmo período, no número de municípios em que todos os locais de atendimento médico-hospitalar e </a:t>
            </a:r>
            <a:r>
              <a:rPr lang="pt-BR" sz="1600" dirty="0" err="1"/>
              <a:t>UBSs</a:t>
            </a:r>
            <a:r>
              <a:rPr lang="pt-BR" sz="1600" dirty="0"/>
              <a:t> possuem alvará de funcionamento da Vigilância Sanitária, passando de 472 (2014) para 437 (2015) e 410 (2016).</a:t>
            </a:r>
            <a:endParaRPr lang="x-none" sz="1600" dirty="0"/>
          </a:p>
          <a:p>
            <a:r>
              <a:rPr lang="pt-BR" sz="1600" dirty="0"/>
              <a:t>Decreto nº 56.819/2011. “Artigo 10 - O AVCB será expedido pelo Corpo de Bombeiros, desde que as edificações e as áreas de risco estejam com suas medidas de segurança contra incêndio executadas de acordo com a regulamentação do CBPMESP.”</a:t>
            </a:r>
            <a:endParaRPr lang="x-none" sz="1600" dirty="0"/>
          </a:p>
          <a:p>
            <a:r>
              <a:rPr lang="pt-BR" sz="1600" dirty="0"/>
              <a:t>Lei nº 6.437/77. “Art.10. São infrações sanitárias:</a:t>
            </a:r>
            <a:endParaRPr lang="x-none" sz="1600" dirty="0"/>
          </a:p>
          <a:p>
            <a:r>
              <a:rPr lang="pt-BR" sz="1600" dirty="0"/>
              <a:t>  II - construir, instalar ou fazer funcionar hospitais, postos ou casas de saúde, clínicas em geral, casas de repouso, serviços ou unidades de saúde, estabelecimentos ou organizações afins, que se dediquem à promoção, proteção e recuperação da saúde, sem licença do órgão sanitário competente ou contrariando normas legais e regulamentares pertinentes:</a:t>
            </a:r>
            <a:endParaRPr lang="x-none" sz="1600" dirty="0"/>
          </a:p>
          <a:p>
            <a:r>
              <a:rPr lang="pt-BR" sz="1600" dirty="0"/>
              <a:t>        pena - advertência, interdição, cancelamento da licença e/ou multa.</a:t>
            </a:r>
            <a:endParaRPr lang="x-none" sz="1600" dirty="0"/>
          </a:p>
          <a:p>
            <a:r>
              <a:rPr lang="pt-BR" sz="1600" dirty="0"/>
              <a:t>Parágrafo único - Independem de licença para funcionamento os estabelecimentos integrantes da Administração Pública ou por ela instituídos, ficando sujeitos, porém, às exigências pertinentes às instalações, aos equipamentos e à aparelhagem adequadas e à assistência e responsabilidade técnicas.”</a:t>
            </a:r>
            <a:endParaRPr lang="x-none" sz="1600" dirty="0"/>
          </a:p>
          <a:p>
            <a:endParaRPr lang="pt-BR" sz="1600"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30</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r>
              <a:rPr lang="pt-BR" sz="1600" dirty="0"/>
              <a:t>Identificamos que no exercício de 2015, em 133 municípios (21%), a jornada de trabalho dos médicos acontecia apenas nas consultas agendadas e, em 62 (9%) esses profissionais não cumpriam as horas de trabalho contratadas. Em 2016, continuou aumentando essa relação de dados, subindo para 171 municípios (27%) com médicos que cumpriam sua jornada de trabalho apenas nas consultas agendadas e 84 (13%) que não cumpriam. </a:t>
            </a:r>
            <a:endParaRPr lang="x-none" sz="1600" dirty="0"/>
          </a:p>
          <a:p>
            <a:r>
              <a:rPr lang="pt-BR" sz="1600" dirty="0"/>
              <a:t>Ademais, durante esse período de 2015 para 2016, observamos que houve uma melhora da quantidade de municípios que possuíam sistema de controle de ponto de médicos, indo de 282 para 325 municípios, representando assim que 50% do total de municípios mantêm um controle sobre a entrada e saída dos médicos.</a:t>
            </a:r>
            <a:endParaRPr lang="x-none" sz="1600" dirty="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31</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pPr defTabSz="328327">
              <a:defRPr/>
            </a:pPr>
            <a:r>
              <a:rPr lang="pt-BR" sz="1600" dirty="0"/>
              <a:t>Verificamos que em 327 municípios existia equipe estruturada para realização do planejamento municipal em 2014. Em 2015, </a:t>
            </a:r>
            <a:r>
              <a:rPr lang="pt-BR" sz="1600" dirty="0" err="1"/>
              <a:t>permanceu</a:t>
            </a:r>
            <a:r>
              <a:rPr lang="pt-BR" sz="1600" dirty="0"/>
              <a:t> o mesmo número de municípios, porém em 2016 caiu para 316 municípios (11 municípios a menos). </a:t>
            </a:r>
            <a:endParaRPr lang="x-none" sz="1600" dirty="0"/>
          </a:p>
          <a:p>
            <a:endParaRPr lang="pt-BR" dirty="0"/>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32</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0963" y="741363"/>
            <a:ext cx="6573837" cy="3698875"/>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D6095A5-7B9D-40F4-AD90-62DD3BF0C0F9}" type="slidenum">
              <a:rPr lang="pt-BR" smtClean="0"/>
              <a:pPr/>
              <a:t>33</a:t>
            </a:fld>
            <a:endParaRPr lang="pt-BR"/>
          </a:p>
        </p:txBody>
      </p:sp>
    </p:spTree>
    <p:extLst>
      <p:ext uri="{BB962C8B-B14F-4D97-AF65-F5344CB8AC3E}">
        <p14:creationId xmlns:p14="http://schemas.microsoft.com/office/powerpoint/2010/main" xmlns="" val="876410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a:t>Em 2014, o Tribunal de Contas do Estado de São Paulo inaugurou o processo de apuração dos indicadores finalísticos destinados a compor o Índice de Efetividade da Gestão - Municipal, instrumento que se dispõe a evidenciar a correspondência das ações dos governos às exigências das comunidades, inicialmente em sete especialidades:</a:t>
            </a:r>
            <a:endParaRPr lang="x-none" sz="1600" dirty="0"/>
          </a:p>
          <a:p>
            <a:pPr lvl="0"/>
            <a:r>
              <a:rPr lang="pt-BR" sz="1600" dirty="0"/>
              <a:t>Educação</a:t>
            </a:r>
            <a:endParaRPr lang="x-none" sz="1600" dirty="0"/>
          </a:p>
          <a:p>
            <a:pPr lvl="0"/>
            <a:r>
              <a:rPr lang="pt-BR" sz="1600" dirty="0"/>
              <a:t>Saúde</a:t>
            </a:r>
            <a:endParaRPr lang="x-none" sz="1600" dirty="0"/>
          </a:p>
          <a:p>
            <a:pPr lvl="0"/>
            <a:r>
              <a:rPr lang="pt-BR" sz="1600" dirty="0"/>
              <a:t>Planejamento</a:t>
            </a:r>
            <a:endParaRPr lang="x-none" sz="1600" dirty="0"/>
          </a:p>
          <a:p>
            <a:pPr lvl="0"/>
            <a:r>
              <a:rPr lang="pt-BR" sz="1600" dirty="0"/>
              <a:t>Gestão Fiscal</a:t>
            </a:r>
            <a:endParaRPr lang="x-none" sz="1600" dirty="0"/>
          </a:p>
          <a:p>
            <a:pPr lvl="0"/>
            <a:r>
              <a:rPr lang="pt-BR" sz="1600" dirty="0"/>
              <a:t>Meio Ambiente</a:t>
            </a:r>
            <a:endParaRPr lang="x-none" sz="1600" dirty="0"/>
          </a:p>
          <a:p>
            <a:pPr lvl="0"/>
            <a:r>
              <a:rPr lang="pt-BR" sz="1600" dirty="0"/>
              <a:t>Proteção dos Cidadãos</a:t>
            </a:r>
            <a:endParaRPr lang="x-none" sz="1600" dirty="0"/>
          </a:p>
          <a:p>
            <a:pPr lvl="0"/>
            <a:r>
              <a:rPr lang="pt-BR" sz="1600" dirty="0"/>
              <a:t>Governança da Tecnologia da Informação</a:t>
            </a:r>
            <a:endParaRPr lang="x-none" sz="27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35</a:t>
            </a:fld>
            <a:endParaRPr lang="pt-BR"/>
          </a:p>
        </p:txBody>
      </p:sp>
    </p:spTree>
    <p:extLst>
      <p:ext uri="{BB962C8B-B14F-4D97-AF65-F5344CB8AC3E}">
        <p14:creationId xmlns:p14="http://schemas.microsoft.com/office/powerpoint/2010/main" xmlns="" val="244156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4</a:t>
            </a:fld>
            <a:endParaRPr lang="pt-BR"/>
          </a:p>
        </p:txBody>
      </p:sp>
    </p:spTree>
    <p:extLst>
      <p:ext uri="{BB962C8B-B14F-4D97-AF65-F5344CB8AC3E}">
        <p14:creationId xmlns:p14="http://schemas.microsoft.com/office/powerpoint/2010/main" xmlns="" val="197768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smtClean="0"/>
              <a:t>Resultado</a:t>
            </a:r>
            <a:r>
              <a:rPr lang="pt-BR" sz="1600" baseline="0" dirty="0" smtClean="0"/>
              <a:t> consolidado mostra que a administração municipal é efetiva. </a:t>
            </a:r>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5</a:t>
            </a:fld>
            <a:endParaRPr lang="pt-BR"/>
          </a:p>
        </p:txBody>
      </p:sp>
    </p:spTree>
    <p:extLst>
      <p:ext uri="{BB962C8B-B14F-4D97-AF65-F5344CB8AC3E}">
        <p14:creationId xmlns:p14="http://schemas.microsoft.com/office/powerpoint/2010/main" xmlns="" val="14382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smtClean="0"/>
              <a:t>Notas Gerais:</a:t>
            </a:r>
          </a:p>
          <a:p>
            <a:pPr defTabSz="328327">
              <a:defRPr/>
            </a:pPr>
            <a:r>
              <a:rPr lang="pt-BR" sz="1600" baseline="0" dirty="0" smtClean="0"/>
              <a:t>Não há municípios altamente efetivos, ou seja, com indicador acima de 0,90 e cinco índices com nota Altamente Efetiva. De todo modo, houve um aumento de 17,46% na porcentagem de muito efetivos, saindo de 63 para 74 municípios. No entanto, o efeito desse melhor resultado no agregado total foi anulado pela redução do número de Efetivos, em 8,06%, de 434 para 399. Houve também um forte aumento do número de municípios com Baixo Nível de Adequação, de 48,57%, passando de 35 para 52. </a:t>
            </a:r>
          </a:p>
          <a:p>
            <a:pPr defTabSz="328327">
              <a:defRPr/>
            </a:pPr>
            <a:r>
              <a:rPr lang="pt-BR" sz="1600" baseline="0" dirty="0" smtClean="0"/>
              <a:t>Os Municípios em Adequação totalizaram 119, aumento de 6,25%, ou 7 municípios.</a:t>
            </a:r>
            <a:endParaRPr lang="pt-BR" sz="1600" dirty="0" smtClean="0"/>
          </a:p>
          <a:p>
            <a:endParaRPr lang="pt-BR"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6</a:t>
            </a:fld>
            <a:endParaRPr lang="pt-BR"/>
          </a:p>
        </p:txBody>
      </p:sp>
    </p:spTree>
    <p:extLst>
      <p:ext uri="{BB962C8B-B14F-4D97-AF65-F5344CB8AC3E}">
        <p14:creationId xmlns:p14="http://schemas.microsoft.com/office/powerpoint/2010/main" xmlns="" val="310458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600" dirty="0" smtClean="0"/>
              <a:t>-Planejamento</a:t>
            </a:r>
            <a:r>
              <a:rPr lang="pt-BR" sz="1600" baseline="0" dirty="0" smtClean="0"/>
              <a:t> registrou uma ligeira melhoria, assim como o </a:t>
            </a:r>
            <a:r>
              <a:rPr lang="pt-BR" sz="1600" baseline="0" dirty="0" err="1" smtClean="0"/>
              <a:t>I</a:t>
            </a:r>
            <a:r>
              <a:rPr lang="pt-BR" sz="1600" baseline="0" dirty="0" smtClean="0"/>
              <a:t>-Fiscal. No entanto, tratam-se as duas áreas de pior desempenho da administração municipal paulista. Esse melhor desempenho não foi suficiente para compensar a piora em todos os demais. É preciso registrar que não foram mudanças substantivas, contudo, houve recuo.</a:t>
            </a:r>
          </a:p>
          <a:p>
            <a:endParaRPr lang="pt-BR" sz="1600" baseline="0" dirty="0" smtClean="0"/>
          </a:p>
          <a:p>
            <a:r>
              <a:rPr lang="pt-BR" sz="1600" baseline="0" dirty="0" smtClean="0"/>
              <a:t>OBSERVAÇÃO: ALTERAÇÃO DAS CORES ALTERA IDENTIFICAÇÃO DOS ANOS.</a:t>
            </a:r>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7</a:t>
            </a:fld>
            <a:endParaRPr lang="pt-BR"/>
          </a:p>
        </p:txBody>
      </p:sp>
    </p:spTree>
    <p:extLst>
      <p:ext uri="{BB962C8B-B14F-4D97-AF65-F5344CB8AC3E}">
        <p14:creationId xmlns:p14="http://schemas.microsoft.com/office/powerpoint/2010/main" xmlns="" val="209241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8327">
              <a:defRPr/>
            </a:pPr>
            <a:r>
              <a:rPr lang="pt-BR" sz="1600" dirty="0" smtClean="0"/>
              <a:t>Os</a:t>
            </a:r>
            <a:r>
              <a:rPr lang="pt-BR" sz="1600" baseline="0" dirty="0" smtClean="0"/>
              <a:t> municípios do estado de São Paulo mostraram grande solidez fiscal. Apesar do baixo número de “Altamente Efetivos”, a vasta parcela dos municípios foram efetivos na parte fiscal. Isto será retratado, inclusive, quando olharmos os Pontos Fortes.</a:t>
            </a:r>
          </a:p>
          <a:p>
            <a:pPr defTabSz="328327">
              <a:defRPr/>
            </a:pPr>
            <a:endParaRPr lang="pt-BR" sz="1600" baseline="0" dirty="0" smtClean="0"/>
          </a:p>
          <a:p>
            <a:pPr defTabSz="328327">
              <a:defRPr/>
            </a:pPr>
            <a:r>
              <a:rPr lang="pt-BR" sz="1600" baseline="0" dirty="0" smtClean="0"/>
              <a:t>No quadro geral, </a:t>
            </a:r>
            <a:r>
              <a:rPr lang="pt-BR" sz="1600" dirty="0" smtClean="0"/>
              <a:t>as</a:t>
            </a:r>
            <a:r>
              <a:rPr lang="pt-BR" sz="1600" baseline="0" dirty="0" smtClean="0"/>
              <a:t> áreas com mais cidades próximas da excelência em gestão são: saúde, ambiente e cidades.  De outro lado, Planejamento, Cidades e Governança possuem muitos municípios com baixo desempenho. </a:t>
            </a:r>
            <a:endParaRPr lang="pt-BR" sz="1600" dirty="0" smtClean="0"/>
          </a:p>
          <a:p>
            <a:endParaRPr lang="pt-BR"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8</a:t>
            </a:fld>
            <a:endParaRPr lang="pt-BR"/>
          </a:p>
        </p:txBody>
      </p:sp>
    </p:spTree>
    <p:extLst>
      <p:ext uri="{BB962C8B-B14F-4D97-AF65-F5344CB8AC3E}">
        <p14:creationId xmlns:p14="http://schemas.microsoft.com/office/powerpoint/2010/main" xmlns="" val="200617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163" indent="-164163">
              <a:buFontTx/>
              <a:buChar char="•"/>
            </a:pPr>
            <a:r>
              <a:rPr lang="pt-BR" sz="1600" dirty="0" smtClean="0"/>
              <a:t>Índice Municipal da Educação mede o resultado das ações da gestão Pública Municipal nesta área por meio de uma série de quesitos específicos relativos à educação infantil e Ensino Fundamental, </a:t>
            </a:r>
            <a:r>
              <a:rPr lang="pt-BR" sz="1600" b="1" dirty="0" smtClean="0"/>
              <a:t>com foco em aspectos relacionados à infraestrutura escolar</a:t>
            </a:r>
            <a:r>
              <a:rPr lang="pt-BR" sz="1600" dirty="0" smtClean="0"/>
              <a:t>. Este índice reúne informações sobre avaliação escolar, Conselho e Plano Municipal de Educação, infraestrutura, merenda escolar, qualificação de professores, transporte escolar, quantitativo de vagas, material e uniforme escolares.</a:t>
            </a:r>
            <a:r>
              <a:rPr lang="x-none" sz="1600" smtClean="0"/>
              <a:t> </a:t>
            </a:r>
            <a:r>
              <a:rPr lang="pt-BR" sz="1600" baseline="0" dirty="0" smtClean="0"/>
              <a:t>Esta intimamente ligado ao </a:t>
            </a:r>
            <a:r>
              <a:rPr lang="pt-BR" sz="1600" dirty="0" smtClean="0"/>
              <a:t>Objetivo do Desenvolvimento Sustentável 4</a:t>
            </a:r>
          </a:p>
          <a:p>
            <a:endParaRPr lang="pt-BR" sz="1600" dirty="0" smtClean="0"/>
          </a:p>
          <a:p>
            <a:r>
              <a:rPr lang="pt-BR" sz="1600" dirty="0" smtClean="0"/>
              <a:t>ODS 4.</a:t>
            </a:r>
          </a:p>
          <a:p>
            <a:r>
              <a:rPr lang="pt-BR" sz="1600" dirty="0" smtClean="0"/>
              <a:t>Educação de Qualidade</a:t>
            </a:r>
          </a:p>
          <a:p>
            <a:r>
              <a:rPr lang="pt-BR" sz="1600" dirty="0" smtClean="0"/>
              <a:t>Assegurar a educação inclusiva e equitativa de qualidade, e promover oportunidades de aprendizagem ao longo da vida para todos</a:t>
            </a:r>
            <a:endParaRPr lang="pt-BR" sz="1600" dirty="0"/>
          </a:p>
        </p:txBody>
      </p:sp>
      <p:sp>
        <p:nvSpPr>
          <p:cNvPr id="4" name="Slide Number Placeholder 3"/>
          <p:cNvSpPr>
            <a:spLocks noGrp="1"/>
          </p:cNvSpPr>
          <p:nvPr>
            <p:ph type="sldNum" sz="quarter" idx="10"/>
          </p:nvPr>
        </p:nvSpPr>
        <p:spPr/>
        <p:txBody>
          <a:bodyPr/>
          <a:lstStyle/>
          <a:p>
            <a:fld id="{AD6095A5-7B9D-40F4-AD90-62DD3BF0C0F9}" type="slidenum">
              <a:rPr lang="pt-BR" smtClean="0"/>
              <a:pPr/>
              <a:t>9</a:t>
            </a:fld>
            <a:endParaRPr lang="pt-BR"/>
          </a:p>
        </p:txBody>
      </p:sp>
    </p:spTree>
    <p:extLst>
      <p:ext uri="{BB962C8B-B14F-4D97-AF65-F5344CB8AC3E}">
        <p14:creationId xmlns:p14="http://schemas.microsoft.com/office/powerpoint/2010/main" xmlns="" val="2240025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Retângulo 2"/>
          <p:cNvSpPr/>
          <p:nvPr userDrawn="1"/>
        </p:nvSpPr>
        <p:spPr>
          <a:xfrm>
            <a:off x="4572000" y="-10631"/>
            <a:ext cx="3460898" cy="446567"/>
          </a:xfrm>
          <a:prstGeom prst="rect">
            <a:avLst/>
          </a:prstGeom>
          <a:gradFill flip="none" rotWithShape="1">
            <a:gsLst>
              <a:gs pos="0">
                <a:schemeClr val="bg1">
                  <a:lumMod val="7500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51709" y="-265816"/>
            <a:ext cx="1353594" cy="956931"/>
          </a:xfrm>
          <a:prstGeom prst="rect">
            <a:avLst/>
          </a:prstGeom>
        </p:spPr>
      </p:pic>
      <p:pic>
        <p:nvPicPr>
          <p:cNvPr id="5" name="Imagem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6957" y="2284"/>
            <a:ext cx="994145" cy="373255"/>
          </a:xfrm>
          <a:prstGeom prst="rect">
            <a:avLst/>
          </a:prstGeom>
        </p:spPr>
      </p:pic>
      <p:sp>
        <p:nvSpPr>
          <p:cNvPr id="7" name="Retângulo 6"/>
          <p:cNvSpPr/>
          <p:nvPr userDrawn="1"/>
        </p:nvSpPr>
        <p:spPr>
          <a:xfrm rot="10800000">
            <a:off x="1111102" y="-10631"/>
            <a:ext cx="3460898" cy="446567"/>
          </a:xfrm>
          <a:prstGeom prst="rect">
            <a:avLst/>
          </a:prstGeom>
          <a:gradFill flip="none" rotWithShape="1">
            <a:gsLst>
              <a:gs pos="0">
                <a:schemeClr val="bg1">
                  <a:lumMod val="75000"/>
                </a:scheme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userDrawn="1"/>
        </p:nvSpPr>
        <p:spPr>
          <a:xfrm>
            <a:off x="8054164" y="235458"/>
            <a:ext cx="415999" cy="215444"/>
          </a:xfrm>
          <a:prstGeom prst="rect">
            <a:avLst/>
          </a:prstGeom>
          <a:noFill/>
        </p:spPr>
        <p:txBody>
          <a:bodyPr wrap="square" rtlCol="0">
            <a:spAutoFit/>
          </a:bodyPr>
          <a:lstStyle/>
          <a:p>
            <a:pPr algn="ctr"/>
            <a:r>
              <a:rPr lang="pt-BR" sz="800" dirty="0" smtClean="0">
                <a:solidFill>
                  <a:schemeClr val="bg1">
                    <a:lumMod val="50000"/>
                  </a:schemeClr>
                </a:solidFill>
              </a:rPr>
              <a:t>2017</a:t>
            </a:r>
            <a:endParaRPr lang="pt-BR" sz="800" dirty="0">
              <a:solidFill>
                <a:schemeClr val="bg1">
                  <a:lumMod val="50000"/>
                </a:schemeClr>
              </a:solidFill>
            </a:endParaRPr>
          </a:p>
        </p:txBody>
      </p:sp>
    </p:spTree>
    <p:extLst>
      <p:ext uri="{BB962C8B-B14F-4D97-AF65-F5344CB8AC3E}">
        <p14:creationId xmlns:p14="http://schemas.microsoft.com/office/powerpoint/2010/main" xmlns="" val="21960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4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3325" y="0"/>
            <a:ext cx="9151308" cy="5143500"/>
          </a:xfrm>
          <a:prstGeom prst="rect">
            <a:avLst/>
          </a:prstGeom>
        </p:spPr>
      </p:pic>
    </p:spTree>
    <p:extLst>
      <p:ext uri="{BB962C8B-B14F-4D97-AF65-F5344CB8AC3E}">
        <p14:creationId xmlns:p14="http://schemas.microsoft.com/office/powerpoint/2010/main" xmlns="" val="376105766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defTabSz="342900" rtl="0" eaLnBrk="1" latinLnBrk="0" hangingPunct="1">
        <a:lnSpc>
          <a:spcPct val="90000"/>
        </a:lnSpc>
        <a:spcBef>
          <a:spcPct val="0"/>
        </a:spcBef>
        <a:buNone/>
        <a:defRPr sz="1700" kern="1200">
          <a:solidFill>
            <a:schemeClr val="tx1"/>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sz="80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sz="700" kern="1200">
          <a:solidFill>
            <a:schemeClr val="tx1"/>
          </a:solidFill>
          <a:latin typeface="+mn-lt"/>
          <a:ea typeface="+mn-ea"/>
          <a:cs typeface="+mn-cs"/>
        </a:defRPr>
      </a:lvl9pPr>
    </p:bodyStyle>
    <p:otherStyle>
      <a:defPPr>
        <a:defRPr lang="pt-BR"/>
      </a:defPPr>
      <a:lvl1pPr marL="0" algn="l" defTabSz="342900" rtl="0" eaLnBrk="1" latinLnBrk="0" hangingPunct="1">
        <a:defRPr sz="700" kern="1200">
          <a:solidFill>
            <a:schemeClr val="tx1"/>
          </a:solidFill>
          <a:latin typeface="+mn-lt"/>
          <a:ea typeface="+mn-ea"/>
          <a:cs typeface="+mn-cs"/>
        </a:defRPr>
      </a:lvl1pPr>
      <a:lvl2pPr marL="171450" algn="l" defTabSz="342900" rtl="0" eaLnBrk="1" latinLnBrk="0" hangingPunct="1">
        <a:defRPr sz="700" kern="1200">
          <a:solidFill>
            <a:schemeClr val="tx1"/>
          </a:solidFill>
          <a:latin typeface="+mn-lt"/>
          <a:ea typeface="+mn-ea"/>
          <a:cs typeface="+mn-cs"/>
        </a:defRPr>
      </a:lvl2pPr>
      <a:lvl3pPr marL="342900" algn="l" defTabSz="342900" rtl="0" eaLnBrk="1" latinLnBrk="0" hangingPunct="1">
        <a:defRPr sz="700" kern="1200">
          <a:solidFill>
            <a:schemeClr val="tx1"/>
          </a:solidFill>
          <a:latin typeface="+mn-lt"/>
          <a:ea typeface="+mn-ea"/>
          <a:cs typeface="+mn-cs"/>
        </a:defRPr>
      </a:lvl3pPr>
      <a:lvl4pPr marL="514350" algn="l" defTabSz="342900" rtl="0" eaLnBrk="1" latinLnBrk="0" hangingPunct="1">
        <a:defRPr sz="700" kern="1200">
          <a:solidFill>
            <a:schemeClr val="tx1"/>
          </a:solidFill>
          <a:latin typeface="+mn-lt"/>
          <a:ea typeface="+mn-ea"/>
          <a:cs typeface="+mn-cs"/>
        </a:defRPr>
      </a:lvl4pPr>
      <a:lvl5pPr marL="685800" algn="l" defTabSz="342900" rtl="0" eaLnBrk="1" latinLnBrk="0" hangingPunct="1">
        <a:defRPr sz="700" kern="1200">
          <a:solidFill>
            <a:schemeClr val="tx1"/>
          </a:solidFill>
          <a:latin typeface="+mn-lt"/>
          <a:ea typeface="+mn-ea"/>
          <a:cs typeface="+mn-cs"/>
        </a:defRPr>
      </a:lvl5pPr>
      <a:lvl6pPr marL="857250" algn="l" defTabSz="342900" rtl="0" eaLnBrk="1" latinLnBrk="0" hangingPunct="1">
        <a:defRPr sz="700" kern="1200">
          <a:solidFill>
            <a:schemeClr val="tx1"/>
          </a:solidFill>
          <a:latin typeface="+mn-lt"/>
          <a:ea typeface="+mn-ea"/>
          <a:cs typeface="+mn-cs"/>
        </a:defRPr>
      </a:lvl6pPr>
      <a:lvl7pPr marL="1028700" algn="l" defTabSz="342900" rtl="0" eaLnBrk="1" latinLnBrk="0" hangingPunct="1">
        <a:defRPr sz="700" kern="1200">
          <a:solidFill>
            <a:schemeClr val="tx1"/>
          </a:solidFill>
          <a:latin typeface="+mn-lt"/>
          <a:ea typeface="+mn-ea"/>
          <a:cs typeface="+mn-cs"/>
        </a:defRPr>
      </a:lvl7pPr>
      <a:lvl8pPr marL="1200150" algn="l" defTabSz="342900" rtl="0" eaLnBrk="1" latinLnBrk="0" hangingPunct="1">
        <a:defRPr sz="700" kern="1200">
          <a:solidFill>
            <a:schemeClr val="tx1"/>
          </a:solidFill>
          <a:latin typeface="+mn-lt"/>
          <a:ea typeface="+mn-ea"/>
          <a:cs typeface="+mn-cs"/>
        </a:defRPr>
      </a:lvl8pPr>
      <a:lvl9pPr marL="1371600" algn="l" defTabSz="34290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6.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6.xml"/><Relationship Id="rId7"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9.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8.xml"/><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32.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0.xml"/><Relationship Id="rId7"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file:///\\pro-waf-arqs\TCESP\SDG\AUDESP\11.IEGM\IEGM\7.%20An&#225;lises\Banco%20Dados\2016\Gr&#225;ficos%20Anu&#225;rio%20Exerc&#237;cio%202016%20-%20I-EDUC%20v2%20-%20parte2.xlsm!Gr&#225;ficos%20Outros!%5bGr&#225;ficos%20Anu&#225;rio%20Exerc&#237;cio%202016%20-%20I-EDUC%20v2%20-%20parte2.xlsm%5dGr&#225;ficos%20Outros%20Gr&#225;fico%208" TargetMode="External"/><Relationship Id="rId11" Type="http://schemas.microsoft.com/office/2007/relationships/hdphoto" Target="../media/hdphoto1.wdp"/><Relationship Id="rId5" Type="http://schemas.openxmlformats.org/officeDocument/2006/relationships/oleObject" Target="file:///\\pro-waf-arqs\TCESP\SDG\AUDESP\11.IEGM\IEGM\7.%20An&#225;lises\Banco%20Dados\2016\Gr&#225;ficos%20Anu&#225;rio%20Exerc&#237;cio%202016%20-%20I-EDUC%20v2%20-%20parte2.xlsm!Gr&#225;ficos%20Outros!%5bGr&#225;ficos%20Anu&#225;rio%20Exerc&#237;cio%202016%20-%20I-EDUC%20v2%20-%20parte2.xlsm%5dGr&#225;ficos%20Outros%20Gr&#225;fico%2010" TargetMode="External"/><Relationship Id="rId4" Type="http://schemas.openxmlformats.org/officeDocument/2006/relationships/oleObject" Target="file:///\\pro-waf-arqs\TCESP\SDG\AUDESP\11.IEGM\IEGM\7.%20An&#225;lises\Banco%20Dados\2016\Gr&#225;ficos%20Anu&#225;rio%20Exerc&#237;cio%202016%20-%20I-EDUC%20v2%20-%20parte2.xlsm!Gr&#225;ficos%20Outros!%5bGr&#225;ficos%20Anu&#225;rio%20Exerc&#237;cio%202016%20-%20I-EDUC%20v2%20-%20parte2.xlsm%5dGr&#225;ficos%20Outros%20Gr&#225;fico%20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0.png"/><Relationship Id="rId4" Type="http://schemas.openxmlformats.org/officeDocument/2006/relationships/oleObject" Target="file:///\\pro-waf-arqs\TCESP\SDG\AUDESP\11.IEGM\IEGM\7.%20An&#225;lises\Banco%20Dados\2016\Gr&#225;ficos%20Anu&#225;rio%20Exerc&#237;cio%202016%20-%20I-EDUC%20v2%20-%20parte2.xlsm!Evas&#227;o%20Escolar!%5bGr&#225;ficos%20Anu&#225;rio%20Exerc&#237;cio%202016%20-%20I-EDUC%20v2%20-%20parte2.xlsm%5dEvas&#227;o%20Escolar%20Gr&#225;fico%201"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0.png"/><Relationship Id="rId4" Type="http://schemas.openxmlformats.org/officeDocument/2006/relationships/oleObject" Target="file:///\\pro-waf-arqs\TCESP\SDG\AUDESP\11.IEGM\IEGM\7.%20An&#225;lises\Banco%20Dados\2016\Gr&#225;ficos%20Anu&#225;rio%20Exerc&#237;cio%202016%20-%20I-EDUC%20v2%20-%20parte2.xlsm!Infraestrutura%20Escolar!%5bGr&#225;ficos%20Anu&#225;rio%20Exerc&#237;cio%202016%20-%20I-EDUC%20v2%20-%20parte2.xlsm%5dInfraestrutura%20Escolar%20Gr&#225;fico%203"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10" Type="http://schemas.microsoft.com/office/2007/relationships/hdphoto" Target="../media/hdphoto1.wdp"/><Relationship Id="rId4" Type="http://schemas.openxmlformats.org/officeDocument/2006/relationships/image" Target="../media/image48.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png"/><Relationship Id="rId4" Type="http://schemas.openxmlformats.org/officeDocument/2006/relationships/oleObject" Target="file:///\\pro-waf-arqs\TCESP\SDG\AUDESP\11.IEGM\IEGM\7.%20An&#225;lises\Banco%20Dados\2016\Gr&#225;ficos%20Anu&#225;rio%20Exerc&#237;cio%202016%20-%20I-SA&#218;DE.xlsm!DInfraestrutura!%5bGr&#225;ficos%20Anu&#225;rio%20Exerc&#237;cio%202016%20-%20I-SA&#218;DE.xlsm%5dDInfraestrutura%20Gr&#225;fico%206"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6.png"/><Relationship Id="rId11" Type="http://schemas.openxmlformats.org/officeDocument/2006/relationships/image" Target="../media/image57.png"/><Relationship Id="rId5" Type="http://schemas.openxmlformats.org/officeDocument/2006/relationships/oleObject" Target="file:///\\pro-waf-arqs\TCESP\SDG\AUDESP\11.IEGM\IEGM\7.%20An&#225;lises\Banco%20Dados\2016\Gr&#225;ficos%20Anu&#225;rio%20Exerc&#237;cio%202016%20-%20I-PLANEJAMENTO.xlsm!DEstrutura!%5bGr&#225;ficos%20Anu&#225;rio%20Exerc&#237;cio%202016%20-%20I-PLANEJAMENTO.xlsm%5dDEstrutura%20Gr&#225;fico%209" TargetMode="External"/><Relationship Id="rId10" Type="http://schemas.openxmlformats.org/officeDocument/2006/relationships/image" Target="../media/image41.png"/><Relationship Id="rId4" Type="http://schemas.openxmlformats.org/officeDocument/2006/relationships/oleObject" Target="file:///\\pro-waf-arqs\TCESP\SDG\AUDESP\11.IEGM\IEGM\7.%20An&#225;lises\Banco%20Dados\2016\Gr&#225;ficos%20Anu&#225;rio%20Exerc&#237;cio%202016%20-%20I-PLANEJAMENTO.xlsm!DEstrutura!%5bGr&#225;ficos%20Anu&#225;rio%20Exerc&#237;cio%202016%20-%20I-PLANEJAMENTO.xlsm%5dDEstrutura%20Gr&#225;fico%208" TargetMode="External"/><Relationship Id="rId9"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35.png"/><Relationship Id="rId4" Type="http://schemas.openxmlformats.org/officeDocument/2006/relationships/oleObject" Target="file:///\\pro-waf-arqs\TCESP\SDG\AUDESP\11.IEGM\IEGM\7.%20An&#225;lises\Banco%20Dados\2016\Gr&#225;ficos%20Anu&#225;rio%20Exerc&#237;cio%202016%20-%20I-CIDADE.xlsm!DInfraestrutura!%5bGr&#225;ficos%20Anu&#225;rio%20Exerc&#237;cio%202016%20-%20I-CIDADE.xlsm%5dDInfraestrutura%20Gr&#225;fico%205" TargetMode="Externa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6.png"/><Relationship Id="rId5" Type="http://schemas.openxmlformats.org/officeDocument/2006/relationships/oleObject" Target="file:///\\pro-waf-arqs\TCESP\SDG\AUDESP\11.IEGM\IEGM\7.%20An&#225;lises\Banco%20Dados\2016\Gr&#225;ficos%20Anu&#225;rio%20Exerc&#237;cio%202016%20-%20I-GOV%20TI.xlsm!DTranspar&#234;ncia!%5bGr&#225;ficos%20Anu&#225;rio%20Exerc&#237;cio%202016%20-%20I-GOV%20TI.xlsm%5dDTranspar&#234;ncia%20Gr&#225;fico%2025" TargetMode="Externa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Documento_do_Microsoft_Office_Word1.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file:///\\pro-waf-arqs\tcesp\SDG\AUDESP\11.IEGM\IEGM\7.%20An&#225;lises\Banco%20Dados\2016\Gr&#225;ficos%20Anu&#225;rio%20Exerc&#237;cio%202016.xlsm!8%20-%20An&#225;lise%20dos%20&#205;ndices%20Tem&#225;tic!%5bGr&#225;ficos%20Anu&#225;rio%20Exerc&#237;cio%202016.xlsm%5d8%20-%20An&#225;lise%20dos%20&#205;ndices%20Tem&#225;tic%20Gr&#225;fico%205" TargetMode="External"/><Relationship Id="rId4" Type="http://schemas.openxmlformats.org/officeDocument/2006/relationships/oleObject" Target="file:///\\pro-waf-arqs\tcesp\SDG\AUDESP\11.IEGM\IEGM\7.%20An&#225;lises\Banco%20Dados\2016\Gr&#225;ficos%20Anu&#225;rio%20Exerc&#237;cio%202016.xlsm!8%20-%20An&#225;lise%20dos%20&#205;ndices%20Tem&#225;tic!%5bGr&#225;ficos%20Anu&#225;rio%20Exerc&#237;cio%202016.xlsm%5d8%20-%20An&#225;lise%20dos%20&#205;ndices%20Tem&#225;tic%20Gr&#225;fico%204"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9"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oleObject" Target="file:///\\pro-waf-arqs\tcesp\SDG\AUDESP\11.IEGM\IEGM\7.%20An&#225;lises\Banco%20Dados\2016\Gr&#225;ficos%20Anu&#225;rio%20Exerc&#237;cio%202016.xlsm!7%20-%20Resultado%20Consolidado!%5bGr&#225;ficos%20Anu&#225;rio%20Exerc&#237;cio%202016.xlsm%5d7%20-%20Resultado%20Consolidado%20Gr&#225;fico%20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52473" y="130622"/>
            <a:ext cx="2236024" cy="839523"/>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6353" y="-83128"/>
            <a:ext cx="7888265" cy="5576652"/>
          </a:xfrm>
          <a:prstGeom prst="rect">
            <a:avLst/>
          </a:prstGeom>
        </p:spPr>
      </p:pic>
      <p:pic>
        <p:nvPicPr>
          <p:cNvPr id="328706" name="Picture 2" descr="C:\Users\afinardi\Desktop\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01159" y="4571330"/>
            <a:ext cx="2259716" cy="392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129111" y="4521222"/>
            <a:ext cx="9144000" cy="492443"/>
          </a:xfrm>
          <a:prstGeom prst="rect">
            <a:avLst/>
          </a:prstGeom>
        </p:spPr>
        <p:txBody>
          <a:bodyPr wrap="square">
            <a:spAutoFit/>
          </a:bodyPr>
          <a:lstStyle/>
          <a:p>
            <a:r>
              <a:rPr lang="pt-BR" sz="2600" dirty="0">
                <a:solidFill>
                  <a:srgbClr val="C00000"/>
                </a:solidFill>
                <a:latin typeface="Arial" pitchFamily="34" charset="0"/>
                <a:cs typeface="Arial" pitchFamily="34" charset="0"/>
              </a:rPr>
              <a:t>II CONGRESSO DE </a:t>
            </a:r>
            <a:r>
              <a:rPr lang="pt-BR" sz="2600" dirty="0" smtClean="0">
                <a:solidFill>
                  <a:srgbClr val="C00000"/>
                </a:solidFill>
                <a:latin typeface="Arial" pitchFamily="34" charset="0"/>
                <a:cs typeface="Arial" pitchFamily="34" charset="0"/>
              </a:rPr>
              <a:t>GESTÃO </a:t>
            </a:r>
            <a:r>
              <a:rPr lang="pt-BR" sz="2600" dirty="0">
                <a:solidFill>
                  <a:srgbClr val="C00000"/>
                </a:solidFill>
                <a:latin typeface="Arial" pitchFamily="34" charset="0"/>
                <a:cs typeface="Arial" pitchFamily="34" charset="0"/>
              </a:rPr>
              <a:t>MUNICIPAL ​</a:t>
            </a:r>
          </a:p>
        </p:txBody>
      </p:sp>
    </p:spTree>
    <p:extLst>
      <p:ext uri="{BB962C8B-B14F-4D97-AF65-F5344CB8AC3E}">
        <p14:creationId xmlns:p14="http://schemas.microsoft.com/office/powerpoint/2010/main" xmlns="" val="28939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5"/>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5"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6" name="Retângulo 25"/>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7" name="Retângulo 26"/>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8" name="Retângulo 27"/>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9" name="Retângulo 28"/>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32"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400" b="1" dirty="0" err="1">
                <a:ln w="18415" cmpd="sng">
                  <a:noFill/>
                  <a:prstDash val="solid"/>
                </a:ln>
                <a:solidFill>
                  <a:schemeClr val="bg1"/>
                </a:solidFill>
                <a:latin typeface="Frutiger LT Std 87 ExtraBlk Cn" pitchFamily="34" charset="0"/>
              </a:rPr>
              <a:t>i-Educ</a:t>
            </a:r>
            <a:endParaRPr lang="en-US" sz="1100" b="1" dirty="0">
              <a:ln w="18415" cmpd="sng">
                <a:noFill/>
                <a:prstDash val="solid"/>
              </a:ln>
              <a:solidFill>
                <a:schemeClr val="bg1"/>
              </a:solidFill>
              <a:latin typeface="Frutiger LT Std 87 ExtraBlk Cn" pitchFamily="34" charset="0"/>
            </a:endParaRPr>
          </a:p>
        </p:txBody>
      </p:sp>
      <p:sp>
        <p:nvSpPr>
          <p:cNvPr id="33" name="Seta para cima 32"/>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34" name="Seta para cima 33"/>
          <p:cNvSpPr/>
          <p:nvPr/>
        </p:nvSpPr>
        <p:spPr>
          <a:xfrm flipH="1" flipV="1">
            <a:off x="8095209" y="2245876"/>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xmlns="" val="1985467251"/>
              </p:ext>
            </p:extLst>
          </p:nvPr>
        </p:nvGraphicFramePr>
        <p:xfrm>
          <a:off x="174423" y="1180210"/>
          <a:ext cx="4128578" cy="2837146"/>
        </p:xfrm>
        <a:graphic>
          <a:graphicData uri="http://schemas.openxmlformats.org/presentationml/2006/ole">
            <p:oleObj spid="_x0000_s141605" name="Planilha Habilitada para Macro" r:id="rId4" imgW="2092476" imgH="1438612" progId="Excel.SheetMacroEnabled.12">
              <p:link updateAutomatic="1"/>
            </p:oleObj>
          </a:graphicData>
        </a:graphic>
      </p:graphicFrame>
      <p:sp>
        <p:nvSpPr>
          <p:cNvPr id="24" name="CaixaDeTexto 23"/>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6" name="Retângulo 5"/>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 name="Imagem 39"/>
          <p:cNvPicPr>
            <a:picLocks noChangeAspect="1"/>
          </p:cNvPicPr>
          <p:nvPr/>
        </p:nvPicPr>
        <p:blipFill rotWithShape="1">
          <a:blip r:embed="rId5" cstate="print">
            <a:duotone>
              <a:prstClr val="black"/>
              <a:schemeClr val="tx2">
                <a:tint val="45000"/>
                <a:satMod val="400000"/>
              </a:schemeClr>
            </a:duotone>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t="13998" b="17148"/>
          <a:stretch/>
        </p:blipFill>
        <p:spPr>
          <a:xfrm>
            <a:off x="4009274" y="496925"/>
            <a:ext cx="371968" cy="256032"/>
          </a:xfrm>
          <a:prstGeom prst="rect">
            <a:avLst/>
          </a:prstGeom>
          <a:effectLst/>
        </p:spPr>
      </p:pic>
      <p:sp>
        <p:nvSpPr>
          <p:cNvPr id="3" name="CaixaDeTexto 2"/>
          <p:cNvSpPr txBox="1"/>
          <p:nvPr/>
        </p:nvSpPr>
        <p:spPr>
          <a:xfrm>
            <a:off x="4435312" y="449786"/>
            <a:ext cx="637290"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Educ</a:t>
            </a:r>
            <a:endParaRPr lang="pt-BR" sz="1400" b="1" dirty="0">
              <a:solidFill>
                <a:schemeClr val="tx1">
                  <a:lumMod val="95000"/>
                  <a:lumOff val="5000"/>
                </a:schemeClr>
              </a:solidFill>
            </a:endParaRPr>
          </a:p>
        </p:txBody>
      </p:sp>
      <p:pic>
        <p:nvPicPr>
          <p:cNvPr id="19"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upo 20"/>
          <p:cNvGrpSpPr/>
          <p:nvPr/>
        </p:nvGrpSpPr>
        <p:grpSpPr>
          <a:xfrm>
            <a:off x="637951" y="3533288"/>
            <a:ext cx="3271284" cy="403007"/>
            <a:chOff x="754914" y="3554554"/>
            <a:chExt cx="3271284" cy="403007"/>
          </a:xfrm>
          <a:solidFill>
            <a:schemeClr val="bg1"/>
          </a:solidFill>
        </p:grpSpPr>
        <p:sp>
          <p:nvSpPr>
            <p:cNvPr id="22" name="CaixaDeTexto 21"/>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3" name="CaixaDeTexto 22"/>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30" name="CaixaDeTexto 29"/>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790288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1000"/>
                                        <p:tgtEl>
                                          <p:spTgt spid="2"/>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p:bldP spid="32" grpId="0" animBg="1"/>
      <p:bldP spid="33" grpId="0" animBg="1"/>
      <p:bldP spid="34" grpId="0" animBg="1"/>
      <p:bldP spid="24" grpId="0"/>
      <p:bldP spid="6" grpId="0" animBg="1"/>
      <p:bldP spid="41"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757738" y="2175908"/>
            <a:ext cx="4214812" cy="588623"/>
          </a:xfrm>
          <a:prstGeom prst="rect">
            <a:avLst/>
          </a:prstGeom>
          <a:noFill/>
        </p:spPr>
        <p:txBody>
          <a:bodyPr wrap="square" lIns="34290" tIns="17145" rIns="34290" bIns="17145">
            <a:spAutoFit/>
            <a:scene3d>
              <a:camera prst="orthographicFront"/>
              <a:lightRig rig="threePt" dir="t"/>
            </a:scene3d>
            <a:sp3d extrusionH="57150">
              <a:bevelT w="38100" h="38100" prst="angle"/>
            </a:sp3d>
          </a:bodyPr>
          <a:lstStyle/>
          <a:p>
            <a:pPr algn="ct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i-Saúde</a:t>
            </a:r>
          </a:p>
        </p:txBody>
      </p:sp>
      <p:sp>
        <p:nvSpPr>
          <p:cNvPr id="2" name="AutoShape 2" descr="Doctor Stethoscope free icon"/>
          <p:cNvSpPr>
            <a:spLocks noChangeAspect="1" noChangeArrowheads="1"/>
          </p:cNvSpPr>
          <p:nvPr/>
        </p:nvSpPr>
        <p:spPr bwMode="auto">
          <a:xfrm>
            <a:off x="58352" y="-54165"/>
            <a:ext cx="114322" cy="11428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34290" tIns="17145" rIns="34290" bIns="17145" numCol="1" anchor="t" anchorCtr="0" compatLnSpc="1">
            <a:prstTxWarp prst="textNoShape">
              <a:avLst/>
            </a:prstTxWarp>
          </a:bodyPr>
          <a:lstStyle/>
          <a:p>
            <a:endParaRPr lang="pt-BR"/>
          </a:p>
        </p:txBody>
      </p:sp>
      <p:sp>
        <p:nvSpPr>
          <p:cNvPr id="4" name="AutoShape 4" descr="Doctor Stethoscope free icon"/>
          <p:cNvSpPr>
            <a:spLocks noChangeAspect="1" noChangeArrowheads="1"/>
          </p:cNvSpPr>
          <p:nvPr/>
        </p:nvSpPr>
        <p:spPr bwMode="auto">
          <a:xfrm>
            <a:off x="115513" y="2977"/>
            <a:ext cx="114322" cy="11428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34290" tIns="17145" rIns="34290" bIns="17145" numCol="1" anchor="t" anchorCtr="0" compatLnSpc="1">
            <a:prstTxWarp prst="textNoShape">
              <a:avLst/>
            </a:prstTxWarp>
          </a:bodyPr>
          <a:lstStyle/>
          <a:p>
            <a:endParaRPr lang="pt-BR"/>
          </a:p>
        </p:txBody>
      </p:sp>
      <p:pic>
        <p:nvPicPr>
          <p:cNvPr id="5" name="Image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87129" y="2067636"/>
            <a:ext cx="637324" cy="637126"/>
          </a:xfrm>
          <a:prstGeom prst="rect">
            <a:avLst/>
          </a:prstGeom>
          <a:effectLst>
            <a:reflection blurRad="6350" stA="52000" endA="300" endPos="35000" dir="5400000" sy="-100000" algn="bl" rotWithShape="0"/>
          </a:effectLst>
        </p:spPr>
      </p:pic>
      <p:pic>
        <p:nvPicPr>
          <p:cNvPr id="11" name="Imagem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2598580325"/>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366620" y="4539945"/>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5" name="Freeform 5"/>
          <p:cNvSpPr>
            <a:spLocks/>
          </p:cNvSpPr>
          <p:nvPr/>
        </p:nvSpPr>
        <p:spPr bwMode="auto">
          <a:xfrm>
            <a:off x="5474476" y="2039328"/>
            <a:ext cx="5453163" cy="766429"/>
          </a:xfrm>
          <a:prstGeom prst="homePlate">
            <a:avLst>
              <a:gd name="adj" fmla="val 27412"/>
            </a:avLst>
          </a:prstGeom>
          <a:solidFill>
            <a:schemeClr val="bg1">
              <a:lumMod val="50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6" name="Retângulo 25"/>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7" name="Retângulo 26"/>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8" name="Retângulo 27"/>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32"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600" b="1" dirty="0" err="1">
                <a:ln w="18415" cmpd="sng">
                  <a:noFill/>
                  <a:prstDash val="solid"/>
                </a:ln>
                <a:solidFill>
                  <a:schemeClr val="bg1"/>
                </a:solidFill>
                <a:latin typeface="Frutiger LT Std 87 ExtraBlk Cn" pitchFamily="34" charset="0"/>
              </a:rPr>
              <a:t>i-Saúde</a:t>
            </a:r>
            <a:endParaRPr lang="en-US" sz="1600" b="1" dirty="0">
              <a:ln w="18415" cmpd="sng">
                <a:noFill/>
                <a:prstDash val="solid"/>
              </a:ln>
              <a:solidFill>
                <a:schemeClr val="bg1"/>
              </a:solidFill>
              <a:latin typeface="Frutiger LT Std 87 ExtraBlk Cn" pitchFamily="34" charset="0"/>
            </a:endParaRPr>
          </a:p>
        </p:txBody>
      </p:sp>
      <p:sp>
        <p:nvSpPr>
          <p:cNvPr id="33" name="Seta para cima 32"/>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34" name="Seta para cima 33"/>
          <p:cNvSpPr/>
          <p:nvPr/>
        </p:nvSpPr>
        <p:spPr>
          <a:xfrm flipH="1" flipV="1">
            <a:off x="8095209" y="2245876"/>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35" name="Objeto 34"/>
          <p:cNvGraphicFramePr>
            <a:graphicFrameLocks noChangeAspect="1"/>
          </p:cNvGraphicFramePr>
          <p:nvPr>
            <p:extLst>
              <p:ext uri="{D42A27DB-BD31-4B8C-83A1-F6EECF244321}">
                <p14:modId xmlns:p14="http://schemas.microsoft.com/office/powerpoint/2010/main" xmlns="" val="3062253588"/>
              </p:ext>
            </p:extLst>
          </p:nvPr>
        </p:nvGraphicFramePr>
        <p:xfrm>
          <a:off x="161492" y="1116419"/>
          <a:ext cx="4307810" cy="2962538"/>
        </p:xfrm>
        <a:graphic>
          <a:graphicData uri="http://schemas.openxmlformats.org/presentationml/2006/ole">
            <p:oleObj spid="_x0000_s140580" name="Planilha Habilitada para Macro" r:id="rId4" imgW="2091036" imgH="1438612" progId="Excel.SheetMacroEnabled.12">
              <p:link updateAutomatic="1"/>
            </p:oleObj>
          </a:graphicData>
        </a:graphic>
      </p:graphicFrame>
      <p:sp>
        <p:nvSpPr>
          <p:cNvPr id="23" name="CaixaDeTexto 22"/>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31" name="CaixaDeTexto 30"/>
          <p:cNvSpPr txBox="1"/>
          <p:nvPr/>
        </p:nvSpPr>
        <p:spPr>
          <a:xfrm>
            <a:off x="4435312" y="471052"/>
            <a:ext cx="782587" cy="307777"/>
          </a:xfrm>
          <a:prstGeom prst="rect">
            <a:avLst/>
          </a:prstGeom>
          <a:noFill/>
        </p:spPr>
        <p:txBody>
          <a:bodyPr wrap="none" rtlCol="0">
            <a:spAutoFit/>
          </a:bodyPr>
          <a:lstStyle/>
          <a:p>
            <a:r>
              <a:rPr lang="pt-BR" sz="1400" b="1" dirty="0" smtClean="0">
                <a:solidFill>
                  <a:schemeClr val="tx1">
                    <a:lumMod val="95000"/>
                    <a:lumOff val="5000"/>
                  </a:schemeClr>
                </a:solidFill>
              </a:rPr>
              <a:t>i-Saúde </a:t>
            </a:r>
            <a:endParaRPr lang="pt-BR" sz="1400" b="1" dirty="0">
              <a:solidFill>
                <a:schemeClr val="tx1">
                  <a:lumMod val="95000"/>
                  <a:lumOff val="5000"/>
                </a:schemeClr>
              </a:solidFill>
            </a:endParaRPr>
          </a:p>
        </p:txBody>
      </p:sp>
      <p:pic>
        <p:nvPicPr>
          <p:cNvPr id="39" name="Imagem 38"/>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115604" y="446697"/>
            <a:ext cx="318662" cy="318563"/>
          </a:xfrm>
          <a:prstGeom prst="rect">
            <a:avLst/>
          </a:prstGeom>
          <a:effectLst/>
        </p:spPr>
      </p:pic>
      <p:sp>
        <p:nvSpPr>
          <p:cNvPr id="45" name="Retângulo 44"/>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18"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upo 18"/>
          <p:cNvGrpSpPr/>
          <p:nvPr/>
        </p:nvGrpSpPr>
        <p:grpSpPr>
          <a:xfrm>
            <a:off x="754914" y="3554554"/>
            <a:ext cx="3271284" cy="403007"/>
            <a:chOff x="754914" y="3554554"/>
            <a:chExt cx="3271284" cy="403007"/>
          </a:xfrm>
          <a:solidFill>
            <a:schemeClr val="bg1"/>
          </a:solidFill>
        </p:grpSpPr>
        <p:sp>
          <p:nvSpPr>
            <p:cNvPr id="21" name="CaixaDeTexto 20"/>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2" name="CaixaDeTexto 21"/>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4" name="CaixaDeTexto 23"/>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443970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500"/>
                                        <p:tgtEl>
                                          <p:spTgt spid="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1000"/>
                                        <p:tgtEl>
                                          <p:spTgt spid="35"/>
                                        </p:tgtEl>
                                      </p:cBhvr>
                                    </p:animEffect>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22" presetClass="entr" presetSubtype="8"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 grpId="0" animBg="1"/>
      <p:bldP spid="25" grpId="0" animBg="1"/>
      <p:bldP spid="26" grpId="0"/>
      <p:bldP spid="27" grpId="0"/>
      <p:bldP spid="28" grpId="0"/>
      <p:bldP spid="32" grpId="0" animBg="1"/>
      <p:bldP spid="33" grpId="0" animBg="1"/>
      <p:bldP spid="34" grpId="0" animBg="1"/>
      <p:bldP spid="23" grpId="0"/>
      <p:bldP spid="31"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553945" y="2175908"/>
            <a:ext cx="4565493" cy="588623"/>
          </a:xfrm>
          <a:prstGeom prst="rect">
            <a:avLst/>
          </a:prstGeom>
          <a:noFill/>
        </p:spPr>
        <p:txBody>
          <a:bodyPr wrap="square" lIns="34290" tIns="17145" rIns="34290" bIns="17145">
            <a:spAutoFit/>
          </a:bodyPr>
          <a:lstStyle/>
          <a:p>
            <a:pPr algn="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i-Planejamento</a:t>
            </a:r>
          </a:p>
        </p:txBody>
      </p:sp>
      <p:pic>
        <p:nvPicPr>
          <p:cNvPr id="2" name="Imagem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4599069" y="2172449"/>
            <a:ext cx="637324" cy="637126"/>
          </a:xfrm>
          <a:prstGeom prst="rect">
            <a:avLst/>
          </a:prstGeom>
          <a:effectLst>
            <a:reflection blurRad="6350" stA="52000" endA="300" endPos="35000" dir="5400000" sy="-100000" algn="bl" rotWithShape="0"/>
          </a:effectLst>
        </p:spPr>
      </p:pic>
      <p:pic>
        <p:nvPicPr>
          <p:cNvPr id="9" name="Image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670095068"/>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5"/>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3"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5" name="Retângulo 24"/>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6" name="Retângulo 25"/>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7" name="Retângulo 26"/>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9"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400" b="1" dirty="0" err="1">
                <a:ln w="18415" cmpd="sng">
                  <a:noFill/>
                  <a:prstDash val="solid"/>
                </a:ln>
                <a:solidFill>
                  <a:schemeClr val="bg1"/>
                </a:solidFill>
                <a:latin typeface="Frutiger LT Std 87 ExtraBlk Cn" pitchFamily="34" charset="0"/>
              </a:rPr>
              <a:t>i-Planejamento</a:t>
            </a:r>
            <a:endParaRPr lang="en-US" sz="1100" b="1" dirty="0">
              <a:ln w="18415" cmpd="sng">
                <a:noFill/>
                <a:prstDash val="solid"/>
              </a:ln>
              <a:solidFill>
                <a:schemeClr val="bg1"/>
              </a:solidFill>
              <a:latin typeface="Frutiger LT Std 87 ExtraBlk Cn" pitchFamily="34" charset="0"/>
            </a:endParaRPr>
          </a:p>
        </p:txBody>
      </p:sp>
      <p:sp>
        <p:nvSpPr>
          <p:cNvPr id="32" name="Seta para cima 31"/>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34" name="Objeto 33"/>
          <p:cNvGraphicFramePr>
            <a:graphicFrameLocks noChangeAspect="1"/>
          </p:cNvGraphicFramePr>
          <p:nvPr>
            <p:extLst>
              <p:ext uri="{D42A27DB-BD31-4B8C-83A1-F6EECF244321}">
                <p14:modId xmlns:p14="http://schemas.microsoft.com/office/powerpoint/2010/main" xmlns="" val="882116555"/>
              </p:ext>
            </p:extLst>
          </p:nvPr>
        </p:nvGraphicFramePr>
        <p:xfrm>
          <a:off x="170135" y="1129139"/>
          <a:ext cx="4359338" cy="2991160"/>
        </p:xfrm>
        <a:graphic>
          <a:graphicData uri="http://schemas.openxmlformats.org/presentationml/2006/ole">
            <p:oleObj spid="_x0000_s138538" name="Planilha Habilitada para Macro" r:id="rId4" imgW="2095356" imgH="1438612" progId="Excel.SheetMacroEnabled.12">
              <p:link updateAutomatic="1"/>
            </p:oleObj>
          </a:graphicData>
        </a:graphic>
      </p:graphicFrame>
      <p:sp>
        <p:nvSpPr>
          <p:cNvPr id="35" name="Seta para cima 34"/>
          <p:cNvSpPr/>
          <p:nvPr/>
        </p:nvSpPr>
        <p:spPr>
          <a:xfrm>
            <a:off x="8103734" y="2203705"/>
            <a:ext cx="193640" cy="390812"/>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4" name="CaixaDeTexto 23"/>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38" name="Retângulo 37"/>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4106168" y="449785"/>
            <a:ext cx="1321003" cy="307777"/>
          </a:xfrm>
          <a:prstGeom prst="rect">
            <a:avLst/>
          </a:prstGeom>
          <a:noFill/>
        </p:spPr>
        <p:txBody>
          <a:bodyPr wrap="none" rtlCol="0">
            <a:spAutoFit/>
          </a:bodyPr>
          <a:lstStyle/>
          <a:p>
            <a:r>
              <a:rPr lang="pt-BR" sz="1400" b="1" dirty="0" smtClean="0">
                <a:solidFill>
                  <a:schemeClr val="tx1">
                    <a:lumMod val="95000"/>
                    <a:lumOff val="5000"/>
                  </a:schemeClr>
                </a:solidFill>
              </a:rPr>
              <a:t>i-Planejamento</a:t>
            </a:r>
            <a:endParaRPr lang="pt-BR" sz="1400" b="1" dirty="0">
              <a:solidFill>
                <a:schemeClr val="tx1">
                  <a:lumMod val="95000"/>
                  <a:lumOff val="5000"/>
                </a:schemeClr>
              </a:solidFill>
            </a:endParaRPr>
          </a:p>
        </p:txBody>
      </p:sp>
      <p:pic>
        <p:nvPicPr>
          <p:cNvPr id="48" name="Imagem 47"/>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flipH="1">
            <a:off x="3718188" y="449663"/>
            <a:ext cx="295812" cy="295720"/>
          </a:xfrm>
          <a:prstGeom prst="rect">
            <a:avLst/>
          </a:prstGeom>
          <a:effectLst/>
        </p:spPr>
      </p:pic>
      <p:sp>
        <p:nvSpPr>
          <p:cNvPr id="49" name="Retângulo 48"/>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18"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upo 18"/>
          <p:cNvGrpSpPr/>
          <p:nvPr/>
        </p:nvGrpSpPr>
        <p:grpSpPr>
          <a:xfrm>
            <a:off x="754914" y="3554554"/>
            <a:ext cx="3271284" cy="403007"/>
            <a:chOff x="754914" y="3554554"/>
            <a:chExt cx="3271284" cy="403007"/>
          </a:xfrm>
          <a:solidFill>
            <a:schemeClr val="bg1"/>
          </a:solidFill>
        </p:grpSpPr>
        <p:sp>
          <p:nvSpPr>
            <p:cNvPr id="20" name="CaixaDeTexto 19"/>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1" name="CaixaDeTexto 20"/>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2" name="CaixaDeTexto 21"/>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4131625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right)">
                                      <p:cBhvr>
                                        <p:cTn id="14" dur="500"/>
                                        <p:tgtEl>
                                          <p:spTgt spid="39"/>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1+#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0"/>
                                        <p:tgtEl>
                                          <p:spTgt spid="34"/>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47"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1000" fill="hold"/>
                                        <p:tgtEl>
                                          <p:spTgt spid="4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5" grpId="0"/>
      <p:bldP spid="26" grpId="0"/>
      <p:bldP spid="27" grpId="0"/>
      <p:bldP spid="29" grpId="0" animBg="1"/>
      <p:bldP spid="32" grpId="0" animBg="1"/>
      <p:bldP spid="35" grpId="0" animBg="1"/>
      <p:bldP spid="24" grpId="0"/>
      <p:bldP spid="38" grpId="0" animBg="1"/>
      <p:bldP spid="39" grpId="0" animBg="1"/>
      <p:bldP spid="45"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608097" y="2175908"/>
            <a:ext cx="4565493" cy="588623"/>
          </a:xfrm>
          <a:prstGeom prst="rect">
            <a:avLst/>
          </a:prstGeom>
          <a:noFill/>
        </p:spPr>
        <p:txBody>
          <a:bodyPr wrap="square" lIns="34290" tIns="17145" rIns="34290" bIns="17145">
            <a:spAutoFit/>
          </a:bodyPr>
          <a:lstStyle/>
          <a:p>
            <a:pPr algn="ct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i-Fiscal</a:t>
            </a:r>
          </a:p>
        </p:txBody>
      </p:sp>
      <p:pic>
        <p:nvPicPr>
          <p:cNvPr id="4" name="Image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05511" y="2076890"/>
            <a:ext cx="637572" cy="637374"/>
          </a:xfrm>
          <a:prstGeom prst="rect">
            <a:avLst/>
          </a:prstGeom>
          <a:effectLst>
            <a:reflection blurRad="6350" stA="52000" endA="300" endPos="35000" dir="5400000" sy="-100000" algn="bl" rotWithShape="0"/>
          </a:effectLst>
        </p:spPr>
      </p:pic>
      <p:pic>
        <p:nvPicPr>
          <p:cNvPr id="9" name="Image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935942409"/>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5"/>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13"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14" name="Retângulo 13"/>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5" name="Retângulo 14"/>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6" name="Retângulo 15"/>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8"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600" b="1" dirty="0" err="1">
                <a:ln w="18415" cmpd="sng">
                  <a:noFill/>
                  <a:prstDash val="solid"/>
                </a:ln>
                <a:solidFill>
                  <a:schemeClr val="bg1"/>
                </a:solidFill>
                <a:latin typeface="Frutiger LT Std 87 ExtraBlk Cn" pitchFamily="34" charset="0"/>
              </a:rPr>
              <a:t>i</a:t>
            </a:r>
            <a:r>
              <a:rPr lang="en-US" sz="1600" b="1" dirty="0">
                <a:ln w="18415" cmpd="sng">
                  <a:noFill/>
                  <a:prstDash val="solid"/>
                </a:ln>
                <a:solidFill>
                  <a:schemeClr val="bg1"/>
                </a:solidFill>
                <a:latin typeface="Frutiger LT Std 87 ExtraBlk Cn" pitchFamily="34" charset="0"/>
              </a:rPr>
              <a:t>-Fiscal</a:t>
            </a:r>
          </a:p>
        </p:txBody>
      </p:sp>
      <p:sp>
        <p:nvSpPr>
          <p:cNvPr id="19" name="Seta para cima 18"/>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1" name="Seta para cima 20"/>
          <p:cNvSpPr/>
          <p:nvPr/>
        </p:nvSpPr>
        <p:spPr>
          <a:xfrm>
            <a:off x="8103734" y="2203705"/>
            <a:ext cx="193640" cy="390812"/>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22" name="Objeto 21"/>
          <p:cNvGraphicFramePr>
            <a:graphicFrameLocks noChangeAspect="1"/>
          </p:cNvGraphicFramePr>
          <p:nvPr>
            <p:extLst>
              <p:ext uri="{D42A27DB-BD31-4B8C-83A1-F6EECF244321}">
                <p14:modId xmlns:p14="http://schemas.microsoft.com/office/powerpoint/2010/main" xmlns="" val="3506993883"/>
              </p:ext>
            </p:extLst>
          </p:nvPr>
        </p:nvGraphicFramePr>
        <p:xfrm>
          <a:off x="169495" y="1169363"/>
          <a:ext cx="4399585" cy="3025653"/>
        </p:xfrm>
        <a:graphic>
          <a:graphicData uri="http://schemas.openxmlformats.org/presentationml/2006/ole">
            <p:oleObj spid="_x0000_s136488" name="Planilha Habilitada para Macro" r:id="rId4" imgW="2091036" imgH="1438612" progId="Excel.SheetMacroEnabled.12">
              <p:link updateAutomatic="1"/>
            </p:oleObj>
          </a:graphicData>
        </a:graphic>
      </p:graphicFrame>
      <p:sp>
        <p:nvSpPr>
          <p:cNvPr id="25" name="CaixaDeTexto 24"/>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28" name="Retângulo 27"/>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31"/>
          <p:cNvSpPr txBox="1"/>
          <p:nvPr/>
        </p:nvSpPr>
        <p:spPr>
          <a:xfrm>
            <a:off x="4329461" y="449785"/>
            <a:ext cx="690189" cy="307777"/>
          </a:xfrm>
          <a:prstGeom prst="rect">
            <a:avLst/>
          </a:prstGeom>
          <a:noFill/>
        </p:spPr>
        <p:txBody>
          <a:bodyPr wrap="none" rtlCol="0">
            <a:spAutoFit/>
          </a:bodyPr>
          <a:lstStyle/>
          <a:p>
            <a:r>
              <a:rPr lang="pt-BR" sz="1400" b="1" dirty="0" smtClean="0">
                <a:solidFill>
                  <a:schemeClr val="tx1">
                    <a:lumMod val="95000"/>
                    <a:lumOff val="5000"/>
                  </a:schemeClr>
                </a:solidFill>
              </a:rPr>
              <a:t>i-Fiscal</a:t>
            </a:r>
            <a:endParaRPr lang="pt-BR" sz="1400" b="1" dirty="0">
              <a:solidFill>
                <a:schemeClr val="tx1">
                  <a:lumMod val="95000"/>
                  <a:lumOff val="5000"/>
                </a:schemeClr>
              </a:solidFill>
            </a:endParaRPr>
          </a:p>
        </p:txBody>
      </p:sp>
      <p:pic>
        <p:nvPicPr>
          <p:cNvPr id="34" name="Imagem 33"/>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043393" y="448202"/>
            <a:ext cx="286068" cy="285979"/>
          </a:xfrm>
          <a:prstGeom prst="rect">
            <a:avLst/>
          </a:prstGeom>
          <a:effectLst/>
        </p:spPr>
      </p:pic>
      <p:sp>
        <p:nvSpPr>
          <p:cNvPr id="35" name="Retângulo 34"/>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23"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4" name="Grupo 23"/>
          <p:cNvGrpSpPr/>
          <p:nvPr/>
        </p:nvGrpSpPr>
        <p:grpSpPr>
          <a:xfrm>
            <a:off x="754914" y="3554554"/>
            <a:ext cx="3271284" cy="403007"/>
            <a:chOff x="754914" y="3554554"/>
            <a:chExt cx="3271284" cy="403007"/>
          </a:xfrm>
          <a:solidFill>
            <a:schemeClr val="bg1"/>
          </a:solidFill>
        </p:grpSpPr>
        <p:sp>
          <p:nvSpPr>
            <p:cNvPr id="26" name="CaixaDeTexto 25"/>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7" name="CaixaDeTexto 26"/>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30" name="CaixaDeTexto 29"/>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3097278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1+#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1000"/>
                                        <p:tgtEl>
                                          <p:spTgt spid="22"/>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ppt_x</p:attrName>
                                        </p:attrNameLst>
                                      </p:cBhvr>
                                      <p:tavLst>
                                        <p:tav tm="0">
                                          <p:val>
                                            <p:strVal val="#ppt_x"/>
                                          </p:val>
                                        </p:tav>
                                        <p:tav tm="100000">
                                          <p:val>
                                            <p:strVal val="#ppt_x"/>
                                          </p:val>
                                        </p:tav>
                                      </p:tavLst>
                                    </p:anim>
                                    <p:anim calcmode="lin" valueType="num">
                                      <p:cBhvr>
                                        <p:cTn id="51" dur="500" fill="hold"/>
                                        <p:tgtEl>
                                          <p:spTgt spid="1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anim calcmode="lin" valueType="num">
                                      <p:cBhvr>
                                        <p:cTn id="65" dur="500" fill="hold"/>
                                        <p:tgtEl>
                                          <p:spTgt spid="21"/>
                                        </p:tgtEl>
                                        <p:attrNameLst>
                                          <p:attrName>ppt_x</p:attrName>
                                        </p:attrNameLst>
                                      </p:cBhvr>
                                      <p:tavLst>
                                        <p:tav tm="0">
                                          <p:val>
                                            <p:strVal val="#ppt_x"/>
                                          </p:val>
                                        </p:tav>
                                        <p:tav tm="100000">
                                          <p:val>
                                            <p:strVal val="#ppt_x"/>
                                          </p:val>
                                        </p:tav>
                                      </p:tavLst>
                                    </p:anim>
                                    <p:anim calcmode="lin" valueType="num">
                                      <p:cBhvr>
                                        <p:cTn id="66" dur="5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anim calcmode="lin" valueType="num">
                                      <p:cBhvr>
                                        <p:cTn id="70" dur="500" fill="hold"/>
                                        <p:tgtEl>
                                          <p:spTgt spid="16"/>
                                        </p:tgtEl>
                                        <p:attrNameLst>
                                          <p:attrName>ppt_x</p:attrName>
                                        </p:attrNameLst>
                                      </p:cBhvr>
                                      <p:tavLst>
                                        <p:tav tm="0">
                                          <p:val>
                                            <p:strVal val="#ppt_x"/>
                                          </p:val>
                                        </p:tav>
                                        <p:tav tm="100000">
                                          <p:val>
                                            <p:strVal val="#ppt_x"/>
                                          </p:val>
                                        </p:tav>
                                      </p:tavLst>
                                    </p:anim>
                                    <p:anim calcmode="lin" valueType="num">
                                      <p:cBhvr>
                                        <p:cTn id="71" dur="5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p:bldP spid="15" grpId="0"/>
      <p:bldP spid="16" grpId="0"/>
      <p:bldP spid="18" grpId="0" animBg="1"/>
      <p:bldP spid="19" grpId="0" animBg="1"/>
      <p:bldP spid="21" grpId="0" animBg="1"/>
      <p:bldP spid="25" grpId="0"/>
      <p:bldP spid="28" grpId="0" animBg="1"/>
      <p:bldP spid="29" grpId="0" animBg="1"/>
      <p:bldP spid="32"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608097" y="2175908"/>
            <a:ext cx="4565493" cy="588623"/>
          </a:xfrm>
          <a:prstGeom prst="rect">
            <a:avLst/>
          </a:prstGeom>
          <a:noFill/>
        </p:spPr>
        <p:txBody>
          <a:bodyPr wrap="square" lIns="34290" tIns="17145" rIns="34290" bIns="17145">
            <a:spAutoFit/>
          </a:bodyPr>
          <a:lstStyle/>
          <a:p>
            <a:pPr algn="ctr"/>
            <a:r>
              <a:rPr lang="pt-BR" sz="3600" b="1" spc="19"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i-Amb</a:t>
            </a:r>
            <a:endPar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endParaRPr>
          </a:p>
        </p:txBody>
      </p:sp>
      <p:pic>
        <p:nvPicPr>
          <p:cNvPr id="2" name="Imagem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477858" y="2103625"/>
            <a:ext cx="612765" cy="612575"/>
          </a:xfrm>
          <a:prstGeom prst="rect">
            <a:avLst/>
          </a:prstGeom>
          <a:effectLst>
            <a:reflection blurRad="6350" stA="52000" endA="300" endPos="35000" dir="5400000" sy="-100000" algn="bl" rotWithShape="0"/>
          </a:effectLst>
        </p:spPr>
      </p:pic>
      <p:pic>
        <p:nvPicPr>
          <p:cNvPr id="9" name="Image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3037498753"/>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5"/>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30"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31" name="Retângulo 30"/>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32" name="Retângulo 31"/>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33" name="Retângulo 32"/>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35"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600" b="1" dirty="0" smtClean="0">
                <a:ln w="18415" cmpd="sng">
                  <a:noFill/>
                  <a:prstDash val="solid"/>
                </a:ln>
                <a:solidFill>
                  <a:schemeClr val="bg1"/>
                </a:solidFill>
                <a:latin typeface="Frutiger LT Std 87 ExtraBlk Cn" pitchFamily="34" charset="0"/>
              </a:rPr>
              <a:t>i-</a:t>
            </a:r>
            <a:r>
              <a:rPr lang="en-US" sz="1600" b="1" dirty="0" err="1" smtClean="0">
                <a:ln w="18415" cmpd="sng">
                  <a:noFill/>
                  <a:prstDash val="solid"/>
                </a:ln>
                <a:solidFill>
                  <a:schemeClr val="bg1"/>
                </a:solidFill>
                <a:latin typeface="Frutiger LT Std 87 ExtraBlk Cn" pitchFamily="34" charset="0"/>
              </a:rPr>
              <a:t>Amb</a:t>
            </a:r>
            <a:endParaRPr lang="en-US" sz="1600" b="1" dirty="0">
              <a:ln w="18415" cmpd="sng">
                <a:noFill/>
                <a:prstDash val="solid"/>
              </a:ln>
              <a:solidFill>
                <a:schemeClr val="bg1"/>
              </a:solidFill>
              <a:latin typeface="Frutiger LT Std 87 ExtraBlk Cn" pitchFamily="34" charset="0"/>
            </a:endParaRPr>
          </a:p>
        </p:txBody>
      </p:sp>
      <p:sp>
        <p:nvSpPr>
          <p:cNvPr id="36" name="Seta para cima 35"/>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38" name="Seta para cima 37"/>
          <p:cNvSpPr/>
          <p:nvPr/>
        </p:nvSpPr>
        <p:spPr>
          <a:xfrm flipH="1" flipV="1">
            <a:off x="8095209" y="2245876"/>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xmlns="" val="2403216881"/>
              </p:ext>
            </p:extLst>
          </p:nvPr>
        </p:nvGraphicFramePr>
        <p:xfrm>
          <a:off x="157491" y="1079238"/>
          <a:ext cx="4340506" cy="2985023"/>
        </p:xfrm>
        <a:graphic>
          <a:graphicData uri="http://schemas.openxmlformats.org/presentationml/2006/ole">
            <p:oleObj spid="_x0000_s135463" name="Planilha Habilitada para Macro" r:id="rId4" imgW="2091036" imgH="1438612" progId="Excel.SheetMacroEnabled.12">
              <p:link updateAutomatic="1"/>
            </p:oleObj>
          </a:graphicData>
        </a:graphic>
      </p:graphicFrame>
      <p:sp>
        <p:nvSpPr>
          <p:cNvPr id="22" name="CaixaDeTexto 21"/>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27" name="Retângulo 26"/>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4329461" y="449785"/>
            <a:ext cx="635110" cy="307777"/>
          </a:xfrm>
          <a:prstGeom prst="rect">
            <a:avLst/>
          </a:prstGeom>
          <a:noFill/>
        </p:spPr>
        <p:txBody>
          <a:bodyPr wrap="none" rtlCol="0">
            <a:spAutoFit/>
          </a:bodyPr>
          <a:lstStyle/>
          <a:p>
            <a:r>
              <a:rPr lang="pt-BR" sz="1400" b="1" dirty="0" err="1" smtClean="0">
                <a:solidFill>
                  <a:schemeClr val="tx1">
                    <a:lumMod val="95000"/>
                    <a:lumOff val="5000"/>
                  </a:schemeClr>
                </a:solidFill>
              </a:rPr>
              <a:t>i-Amb</a:t>
            </a:r>
            <a:endParaRPr lang="pt-BR" sz="1400" b="1" dirty="0">
              <a:solidFill>
                <a:schemeClr val="tx1">
                  <a:lumMod val="95000"/>
                  <a:lumOff val="5000"/>
                </a:schemeClr>
              </a:solidFill>
            </a:endParaRPr>
          </a:p>
        </p:txBody>
      </p:sp>
      <p:pic>
        <p:nvPicPr>
          <p:cNvPr id="47" name="Imagem 46"/>
          <p:cNvPicPr>
            <a:picLocks noChangeAspect="1"/>
          </p:cNvPicPr>
          <p:nvPr/>
        </p:nvPicPr>
        <p:blipFill>
          <a:blip r:embed="rId5" cstate="print">
            <a:extLst>
              <a:ext uri="{BEBA8EAE-BF5A-486C-A8C5-ECC9F3942E4B}">
                <a14:imgProps xmlns:a14="http://schemas.microsoft.com/office/drawing/2010/main" xmlns="">
                  <a14:imgLayer r:embed="rId7">
                    <a14:imgEffect>
                      <a14:sharpenSoften amount="-100000"/>
                    </a14:imgEffect>
                    <a14:imgEffect>
                      <a14:colorTemperature colorTemp="6000"/>
                    </a14:imgEffect>
                    <a14:imgEffect>
                      <a14:saturation sat="0"/>
                    </a14:imgEffect>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flipH="1">
            <a:off x="4000016" y="456228"/>
            <a:ext cx="273707" cy="273623"/>
          </a:xfrm>
          <a:prstGeom prst="rect">
            <a:avLst/>
          </a:prstGeom>
        </p:spPr>
      </p:pic>
      <p:sp>
        <p:nvSpPr>
          <p:cNvPr id="48" name="Retângulo 47"/>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18"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upo 18"/>
          <p:cNvGrpSpPr/>
          <p:nvPr/>
        </p:nvGrpSpPr>
        <p:grpSpPr>
          <a:xfrm>
            <a:off x="754914" y="3554554"/>
            <a:ext cx="3271284" cy="403007"/>
            <a:chOff x="754914" y="3554554"/>
            <a:chExt cx="3271284" cy="403007"/>
          </a:xfrm>
          <a:solidFill>
            <a:schemeClr val="bg1"/>
          </a:solidFill>
        </p:grpSpPr>
        <p:sp>
          <p:nvSpPr>
            <p:cNvPr id="20" name="CaixaDeTexto 19"/>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1" name="CaixaDeTexto 20"/>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3" name="CaixaDeTexto 22"/>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3841721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1+#ppt_w/2"/>
                                          </p:val>
                                        </p:tav>
                                        <p:tav tm="100000">
                                          <p:val>
                                            <p:strVal val="#ppt_x"/>
                                          </p:val>
                                        </p:tav>
                                      </p:tavLst>
                                    </p:anim>
                                    <p:anim calcmode="lin" valueType="num">
                                      <p:cBhvr additive="base">
                                        <p:cTn id="19" dur="500" fill="hold"/>
                                        <p:tgtEl>
                                          <p:spTgt spid="4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1000"/>
                                        <p:tgtEl>
                                          <p:spTgt spid="7"/>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0-#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anim calcmode="lin" valueType="num">
                                      <p:cBhvr>
                                        <p:cTn id="52" dur="500" fill="hold"/>
                                        <p:tgtEl>
                                          <p:spTgt spid="32"/>
                                        </p:tgtEl>
                                        <p:attrNameLst>
                                          <p:attrName>ppt_x</p:attrName>
                                        </p:attrNameLst>
                                      </p:cBhvr>
                                      <p:tavLst>
                                        <p:tav tm="0">
                                          <p:val>
                                            <p:strVal val="#ppt_x"/>
                                          </p:val>
                                        </p:tav>
                                        <p:tav tm="100000">
                                          <p:val>
                                            <p:strVal val="#ppt_x"/>
                                          </p:val>
                                        </p:tav>
                                      </p:tavLst>
                                    </p:anim>
                                    <p:anim calcmode="lin" valueType="num">
                                      <p:cBhvr>
                                        <p:cTn id="53" dur="500" fill="hold"/>
                                        <p:tgtEl>
                                          <p:spTgt spid="32"/>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anim calcmode="lin" valueType="num">
                                      <p:cBhvr>
                                        <p:cTn id="57" dur="500" fill="hold"/>
                                        <p:tgtEl>
                                          <p:spTgt spid="33"/>
                                        </p:tgtEl>
                                        <p:attrNameLst>
                                          <p:attrName>ppt_x</p:attrName>
                                        </p:attrNameLst>
                                      </p:cBhvr>
                                      <p:tavLst>
                                        <p:tav tm="0">
                                          <p:val>
                                            <p:strVal val="#ppt_x"/>
                                          </p:val>
                                        </p:tav>
                                        <p:tav tm="100000">
                                          <p:val>
                                            <p:strVal val="#ppt_x"/>
                                          </p:val>
                                        </p:tav>
                                      </p:tavLst>
                                    </p:anim>
                                    <p:anim calcmode="lin" valueType="num">
                                      <p:cBhvr>
                                        <p:cTn id="58" dur="500" fill="hold"/>
                                        <p:tgtEl>
                                          <p:spTgt spid="3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anim calcmode="lin" valueType="num">
                                      <p:cBhvr>
                                        <p:cTn id="67" dur="500" fill="hold"/>
                                        <p:tgtEl>
                                          <p:spTgt spid="38"/>
                                        </p:tgtEl>
                                        <p:attrNameLst>
                                          <p:attrName>ppt_x</p:attrName>
                                        </p:attrNameLst>
                                      </p:cBhvr>
                                      <p:tavLst>
                                        <p:tav tm="0">
                                          <p:val>
                                            <p:strVal val="#ppt_x"/>
                                          </p:val>
                                        </p:tav>
                                        <p:tav tm="100000">
                                          <p:val>
                                            <p:strVal val="#ppt_x"/>
                                          </p:val>
                                        </p:tav>
                                      </p:tavLst>
                                    </p:anim>
                                    <p:anim calcmode="lin" valueType="num">
                                      <p:cBhvr>
                                        <p:cTn id="68" dur="500" fill="hold"/>
                                        <p:tgtEl>
                                          <p:spTgt spid="3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anim calcmode="lin" valueType="num">
                                      <p:cBhvr>
                                        <p:cTn id="72" dur="500" fill="hold"/>
                                        <p:tgtEl>
                                          <p:spTgt spid="48"/>
                                        </p:tgtEl>
                                        <p:attrNameLst>
                                          <p:attrName>ppt_x</p:attrName>
                                        </p:attrNameLst>
                                      </p:cBhvr>
                                      <p:tavLst>
                                        <p:tav tm="0">
                                          <p:val>
                                            <p:strVal val="#ppt_x"/>
                                          </p:val>
                                        </p:tav>
                                        <p:tav tm="100000">
                                          <p:val>
                                            <p:strVal val="#ppt_x"/>
                                          </p:val>
                                        </p:tav>
                                      </p:tavLst>
                                    </p:anim>
                                    <p:anim calcmode="lin" valueType="num">
                                      <p:cBhvr>
                                        <p:cTn id="73" dur="500" fill="hold"/>
                                        <p:tgtEl>
                                          <p:spTgt spid="48"/>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p:bldP spid="32" grpId="0"/>
      <p:bldP spid="33" grpId="0"/>
      <p:bldP spid="35" grpId="0" animBg="1"/>
      <p:bldP spid="36" grpId="0" animBg="1"/>
      <p:bldP spid="38" grpId="0" animBg="1"/>
      <p:bldP spid="22" grpId="0"/>
      <p:bldP spid="27" grpId="0" animBg="1"/>
      <p:bldP spid="28" grpId="0" animBg="1"/>
      <p:bldP spid="29"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608097" y="2175908"/>
            <a:ext cx="4565493" cy="588623"/>
          </a:xfrm>
          <a:prstGeom prst="rect">
            <a:avLst/>
          </a:prstGeom>
          <a:noFill/>
        </p:spPr>
        <p:txBody>
          <a:bodyPr wrap="square" lIns="34290" tIns="17145" rIns="34290" bIns="17145">
            <a:spAutoFit/>
          </a:bodyPr>
          <a:lstStyle/>
          <a:p>
            <a:pPr algn="ct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i-Cidade</a:t>
            </a:r>
          </a:p>
        </p:txBody>
      </p:sp>
      <p:pic>
        <p:nvPicPr>
          <p:cNvPr id="4" name="Image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4671" y="2032577"/>
            <a:ext cx="767594" cy="767355"/>
          </a:xfrm>
          <a:prstGeom prst="rect">
            <a:avLst/>
          </a:prstGeom>
          <a:effectLst>
            <a:reflection blurRad="6350" stA="52000" endA="300" endPos="35000" dir="5400000" sy="-100000" algn="bl" rotWithShape="0"/>
          </a:effectLst>
        </p:spPr>
      </p:pic>
      <p:pic>
        <p:nvPicPr>
          <p:cNvPr id="9" name="Image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2297539629"/>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830" y="-27476"/>
            <a:ext cx="9144000" cy="461665"/>
          </a:xfrm>
          <a:prstGeom prst="rect">
            <a:avLst/>
          </a:prstGeom>
          <a:noFill/>
        </p:spPr>
        <p:txBody>
          <a:bodyPr wrap="square" rtlCol="0">
            <a:spAutoFit/>
          </a:bodyPr>
          <a:lstStyle/>
          <a:p>
            <a:pPr algn="ctr"/>
            <a:r>
              <a:rPr lang="pt-BR" sz="2400" b="1" dirty="0" smtClean="0">
                <a:solidFill>
                  <a:srgbClr val="C00000"/>
                </a:solidFill>
                <a:cs typeface="Arial" pitchFamily="34" charset="0"/>
              </a:rPr>
              <a:t>INTRODUÇÃO</a:t>
            </a:r>
            <a:endParaRPr lang="pt-BR" sz="1800" b="1" dirty="0">
              <a:solidFill>
                <a:srgbClr val="C00000"/>
              </a:solidFill>
              <a:cs typeface="Arial" pitchFamily="34" charset="0"/>
            </a:endParaRPr>
          </a:p>
        </p:txBody>
      </p:sp>
      <p:sp>
        <p:nvSpPr>
          <p:cNvPr id="18" name="Retângulo 17"/>
          <p:cNvSpPr/>
          <p:nvPr/>
        </p:nvSpPr>
        <p:spPr>
          <a:xfrm>
            <a:off x="956406" y="598896"/>
            <a:ext cx="7231187" cy="4708981"/>
          </a:xfrm>
          <a:prstGeom prst="rect">
            <a:avLst/>
          </a:prstGeom>
        </p:spPr>
        <p:txBody>
          <a:bodyPr wrap="square">
            <a:spAutoFit/>
          </a:bodyPr>
          <a:lstStyle/>
          <a:p>
            <a:r>
              <a:rPr lang="pt-BR" sz="2000" b="1" dirty="0" smtClean="0">
                <a:solidFill>
                  <a:srgbClr val="C00000"/>
                </a:solidFill>
                <a:latin typeface="Arial" pitchFamily="34" charset="0"/>
                <a:cs typeface="Arial" pitchFamily="34" charset="0"/>
              </a:rPr>
              <a:t>HISTÓRICO</a:t>
            </a:r>
          </a:p>
          <a:p>
            <a:pPr marL="285750" indent="-285750">
              <a:buFont typeface="Arial" pitchFamily="34" charset="0"/>
              <a:buChar char="•"/>
            </a:pPr>
            <a:r>
              <a:rPr lang="pt-BR" sz="1600" b="1" dirty="0" smtClean="0">
                <a:latin typeface="Arial" pitchFamily="34" charset="0"/>
                <a:cs typeface="Arial" pitchFamily="34" charset="0"/>
              </a:rPr>
              <a:t>Aferição da legalidade e regularidade das despesas </a:t>
            </a:r>
            <a:r>
              <a:rPr lang="pt-BR" sz="1400" b="1" dirty="0">
                <a:solidFill>
                  <a:srgbClr val="C00000"/>
                </a:solidFill>
                <a:latin typeface="Wingdings 3" pitchFamily="18" charset="2"/>
              </a:rPr>
              <a:t>4</a:t>
            </a:r>
            <a:r>
              <a:rPr lang="pt-BR" sz="3600" b="1" dirty="0" smtClean="0">
                <a:solidFill>
                  <a:srgbClr val="C00000"/>
                </a:solidFill>
                <a:latin typeface="Arial" pitchFamily="34" charset="0"/>
                <a:cs typeface="Arial" pitchFamily="34" charset="0"/>
              </a:rPr>
              <a:t> </a:t>
            </a:r>
            <a:r>
              <a:rPr lang="pt-BR" sz="1600" b="1" dirty="0" smtClean="0">
                <a:latin typeface="Arial" pitchFamily="34" charset="0"/>
                <a:cs typeface="Arial" pitchFamily="34" charset="0"/>
              </a:rPr>
              <a:t>LRF, aplicação 212, auditorias operacionais</a:t>
            </a:r>
          </a:p>
          <a:p>
            <a:endParaRPr lang="pt-BR" sz="1600" dirty="0" smtClean="0">
              <a:latin typeface="Arial" pitchFamily="34" charset="0"/>
              <a:cs typeface="Arial" pitchFamily="34" charset="0"/>
            </a:endParaRPr>
          </a:p>
          <a:p>
            <a:pPr marL="285750" indent="-285750">
              <a:buFont typeface="Arial" pitchFamily="34" charset="0"/>
              <a:buChar char="•"/>
            </a:pPr>
            <a:endParaRPr lang="pt-BR" sz="1600" dirty="0">
              <a:latin typeface="Arial" pitchFamily="34" charset="0"/>
              <a:cs typeface="Arial" pitchFamily="34" charset="0"/>
            </a:endParaRPr>
          </a:p>
          <a:p>
            <a:r>
              <a:rPr lang="pt-BR" sz="2000" b="1" dirty="0" smtClean="0">
                <a:solidFill>
                  <a:srgbClr val="C00000"/>
                </a:solidFill>
                <a:latin typeface="Arial" pitchFamily="34" charset="0"/>
                <a:cs typeface="Arial" pitchFamily="34" charset="0"/>
              </a:rPr>
              <a:t>CONJUNTURA</a:t>
            </a:r>
          </a:p>
          <a:p>
            <a:endParaRPr lang="pt-BR" sz="1400" b="1" dirty="0">
              <a:latin typeface="Arial" pitchFamily="34" charset="0"/>
              <a:cs typeface="Arial" pitchFamily="34" charset="0"/>
            </a:endParaRPr>
          </a:p>
          <a:p>
            <a:pPr marL="285750" indent="-285750">
              <a:buFont typeface="Arial" pitchFamily="34" charset="0"/>
              <a:buChar char="•"/>
            </a:pPr>
            <a:r>
              <a:rPr lang="pt-BR" sz="1600" b="1" dirty="0" smtClean="0">
                <a:latin typeface="Arial" pitchFamily="34" charset="0"/>
                <a:cs typeface="Arial" pitchFamily="34" charset="0"/>
              </a:rPr>
              <a:t>Crise </a:t>
            </a:r>
            <a:r>
              <a:rPr lang="pt-BR" sz="1600" b="1" dirty="0">
                <a:latin typeface="Arial" pitchFamily="34" charset="0"/>
                <a:cs typeface="Arial" pitchFamily="34" charset="0"/>
              </a:rPr>
              <a:t>política, fiscal, econômica e ética </a:t>
            </a:r>
            <a:r>
              <a:rPr lang="pt-BR" sz="1600" b="1" dirty="0">
                <a:solidFill>
                  <a:srgbClr val="C00000"/>
                </a:solidFill>
                <a:latin typeface="Wingdings 3" pitchFamily="18" charset="2"/>
              </a:rPr>
              <a:t>4</a:t>
            </a:r>
            <a:r>
              <a:rPr lang="pt-BR" sz="1600" b="1" dirty="0" smtClean="0">
                <a:latin typeface="Arial" pitchFamily="34" charset="0"/>
                <a:cs typeface="Arial" pitchFamily="34" charset="0"/>
              </a:rPr>
              <a:t>  Demanda </a:t>
            </a:r>
            <a:r>
              <a:rPr lang="pt-BR" sz="1600" b="1" dirty="0">
                <a:latin typeface="Arial" pitchFamily="34" charset="0"/>
                <a:cs typeface="Arial" pitchFamily="34" charset="0"/>
              </a:rPr>
              <a:t>social por </a:t>
            </a:r>
            <a:r>
              <a:rPr lang="pt-BR" sz="1600" b="1" dirty="0" smtClean="0">
                <a:latin typeface="Arial" pitchFamily="34" charset="0"/>
                <a:cs typeface="Arial" pitchFamily="34" charset="0"/>
              </a:rPr>
              <a:t>informações</a:t>
            </a:r>
          </a:p>
          <a:p>
            <a:endParaRPr lang="pt-BR" sz="1600" dirty="0">
              <a:latin typeface="Arial" pitchFamily="34" charset="0"/>
              <a:cs typeface="Arial" pitchFamily="34" charset="0"/>
            </a:endParaRPr>
          </a:p>
          <a:p>
            <a:pPr marL="285750" indent="-285750">
              <a:buFont typeface="Arial" pitchFamily="34" charset="0"/>
              <a:buChar char="•"/>
            </a:pPr>
            <a:endParaRPr lang="pt-BR" sz="800" b="1" dirty="0" smtClean="0">
              <a:latin typeface="Arial" pitchFamily="34" charset="0"/>
              <a:cs typeface="Arial" pitchFamily="34" charset="0"/>
            </a:endParaRPr>
          </a:p>
          <a:p>
            <a:pPr marL="285750" indent="-285750">
              <a:buFont typeface="Arial" pitchFamily="34" charset="0"/>
              <a:buChar char="•"/>
            </a:pPr>
            <a:endParaRPr lang="pt-BR" sz="800" b="1" dirty="0">
              <a:latin typeface="Arial" pitchFamily="34" charset="0"/>
              <a:cs typeface="Arial" pitchFamily="34" charset="0"/>
            </a:endParaRPr>
          </a:p>
          <a:p>
            <a:r>
              <a:rPr lang="pt-BR" sz="2000" b="1" dirty="0" smtClean="0">
                <a:solidFill>
                  <a:srgbClr val="C00000"/>
                </a:solidFill>
                <a:latin typeface="Arial" pitchFamily="34" charset="0"/>
                <a:cs typeface="Arial" pitchFamily="34" charset="0"/>
              </a:rPr>
              <a:t>CONSEQUÊNCIA</a:t>
            </a:r>
          </a:p>
          <a:p>
            <a:endParaRPr lang="pt-BR" sz="1400" b="1" dirty="0">
              <a:latin typeface="Arial" pitchFamily="34" charset="0"/>
              <a:cs typeface="Arial" pitchFamily="34" charset="0"/>
            </a:endParaRPr>
          </a:p>
          <a:p>
            <a:pPr indent="-285750">
              <a:buFont typeface="Arial" pitchFamily="34" charset="0"/>
              <a:buChar char="•"/>
            </a:pPr>
            <a:r>
              <a:rPr lang="pt-BR" sz="1600" b="1" dirty="0" smtClean="0">
                <a:latin typeface="Arial" pitchFamily="34" charset="0"/>
                <a:cs typeface="Arial" pitchFamily="34" charset="0"/>
              </a:rPr>
              <a:t>Fiscalização </a:t>
            </a:r>
            <a:r>
              <a:rPr lang="pt-BR" sz="1600" b="1" dirty="0">
                <a:latin typeface="Arial" pitchFamily="34" charset="0"/>
                <a:cs typeface="Arial" pitchFamily="34" charset="0"/>
              </a:rPr>
              <a:t>de resultados  =  Aperfeiçoamento do controle  </a:t>
            </a:r>
            <a:r>
              <a:rPr lang="pt-BR" sz="1600" b="1" dirty="0" smtClean="0">
                <a:latin typeface="Arial" pitchFamily="34" charset="0"/>
                <a:cs typeface="Arial" pitchFamily="34" charset="0"/>
              </a:rPr>
              <a:t>externo       	e social  </a:t>
            </a:r>
            <a:r>
              <a:rPr lang="pt-BR" sz="1600" b="1" dirty="0" smtClean="0">
                <a:solidFill>
                  <a:srgbClr val="C00000"/>
                </a:solidFill>
                <a:latin typeface="Wingdings 3" pitchFamily="18" charset="2"/>
              </a:rPr>
              <a:t>4 </a:t>
            </a:r>
            <a:r>
              <a:rPr lang="pt-BR" sz="1600" b="1" dirty="0" smtClean="0">
                <a:latin typeface="Arial" pitchFamily="34" charset="0"/>
                <a:cs typeface="Arial" pitchFamily="34" charset="0"/>
              </a:rPr>
              <a:t> </a:t>
            </a:r>
            <a:r>
              <a:rPr lang="pt-BR" sz="1600" b="1" dirty="0">
                <a:latin typeface="Arial" pitchFamily="34" charset="0"/>
                <a:cs typeface="Arial" pitchFamily="34" charset="0"/>
              </a:rPr>
              <a:t>Efetividade das políticas </a:t>
            </a:r>
            <a:r>
              <a:rPr lang="pt-BR" sz="1600" b="1" dirty="0" smtClean="0">
                <a:latin typeface="Arial" pitchFamily="34" charset="0"/>
                <a:cs typeface="Arial" pitchFamily="34" charset="0"/>
              </a:rPr>
              <a:t>públicas </a:t>
            </a:r>
            <a:r>
              <a:rPr lang="pt-BR" sz="1600" b="1" dirty="0" smtClean="0">
                <a:solidFill>
                  <a:srgbClr val="C00000"/>
                </a:solidFill>
                <a:latin typeface="Wingdings 3" pitchFamily="18" charset="2"/>
              </a:rPr>
              <a:t>4</a:t>
            </a:r>
            <a:r>
              <a:rPr lang="pt-BR" sz="1600" b="1" dirty="0" smtClean="0">
                <a:solidFill>
                  <a:srgbClr val="FF0000"/>
                </a:solidFill>
                <a:latin typeface="Wingdings 3" pitchFamily="18" charset="2"/>
              </a:rPr>
              <a:t> </a:t>
            </a:r>
            <a:r>
              <a:rPr lang="pt-BR" sz="2000" b="1" dirty="0">
                <a:solidFill>
                  <a:srgbClr val="C00000"/>
                </a:solidFill>
                <a:latin typeface="Arial" pitchFamily="34" charset="0"/>
                <a:cs typeface="Arial" pitchFamily="34" charset="0"/>
              </a:rPr>
              <a:t>IEG-M</a:t>
            </a:r>
          </a:p>
          <a:p>
            <a:pPr marL="285750" indent="-285750">
              <a:buFont typeface="Arial" pitchFamily="34" charset="0"/>
              <a:buChar char="•"/>
            </a:pPr>
            <a:endParaRPr lang="pt-BR" sz="800" b="1" dirty="0">
              <a:latin typeface="Arial" pitchFamily="34" charset="0"/>
              <a:cs typeface="Arial" pitchFamily="34" charset="0"/>
            </a:endParaRPr>
          </a:p>
          <a:p>
            <a:pPr marL="285750" indent="-285750">
              <a:buFont typeface="Arial" pitchFamily="34" charset="0"/>
              <a:buChar char="•"/>
            </a:pPr>
            <a:endParaRPr lang="pt-BR" sz="1600" dirty="0">
              <a:latin typeface="Arial" pitchFamily="34" charset="0"/>
              <a:cs typeface="Arial" pitchFamily="34" charset="0"/>
            </a:endParaRPr>
          </a:p>
        </p:txBody>
      </p:sp>
      <p:sp>
        <p:nvSpPr>
          <p:cNvPr id="19" name="Freeform 5"/>
          <p:cNvSpPr>
            <a:spLocks/>
          </p:cNvSpPr>
          <p:nvPr/>
        </p:nvSpPr>
        <p:spPr bwMode="auto">
          <a:xfrm>
            <a:off x="950916" y="999774"/>
            <a:ext cx="7551816" cy="995283"/>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0" name="Freeform 5"/>
          <p:cNvSpPr>
            <a:spLocks/>
          </p:cNvSpPr>
          <p:nvPr/>
        </p:nvSpPr>
        <p:spPr bwMode="auto">
          <a:xfrm>
            <a:off x="950916" y="2542721"/>
            <a:ext cx="7551816" cy="913001"/>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1" name="Freeform 5"/>
          <p:cNvSpPr>
            <a:spLocks/>
          </p:cNvSpPr>
          <p:nvPr/>
        </p:nvSpPr>
        <p:spPr bwMode="auto">
          <a:xfrm>
            <a:off x="950916" y="4058781"/>
            <a:ext cx="7551816" cy="880495"/>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Tree>
    <p:extLst>
      <p:ext uri="{BB962C8B-B14F-4D97-AF65-F5344CB8AC3E}">
        <p14:creationId xmlns:p14="http://schemas.microsoft.com/office/powerpoint/2010/main" xmlns="" val="2555130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Effect transition="in" filter="wipe(left)">
                                      <p:cBhvr>
                                        <p:cTn id="24" dur="500"/>
                                        <p:tgtEl>
                                          <p:spTgt spid="18">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animEffect transition="in" filter="wipe(left)">
                                      <p:cBhvr>
                                        <p:cTn id="27" dur="500"/>
                                        <p:tgtEl>
                                          <p:spTgt spid="18">
                                            <p:txEl>
                                              <p:pRg st="6" end="6"/>
                                            </p:txEl>
                                          </p:spTgt>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xEl>
                                              <p:pRg st="10" end="10"/>
                                            </p:txEl>
                                          </p:spTgt>
                                        </p:tgtEl>
                                        <p:attrNameLst>
                                          <p:attrName>style.visibility</p:attrName>
                                        </p:attrNameLst>
                                      </p:cBhvr>
                                      <p:to>
                                        <p:strVal val="visible"/>
                                      </p:to>
                                    </p:set>
                                    <p:animEffect transition="in" filter="wipe(left)">
                                      <p:cBhvr>
                                        <p:cTn id="36" dur="500"/>
                                        <p:tgtEl>
                                          <p:spTgt spid="18">
                                            <p:txEl>
                                              <p:pRg st="10" end="1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18">
                                            <p:txEl>
                                              <p:pRg st="12" end="12"/>
                                            </p:txEl>
                                          </p:spTgt>
                                        </p:tgtEl>
                                        <p:attrNameLst>
                                          <p:attrName>style.visibility</p:attrName>
                                        </p:attrNameLst>
                                      </p:cBhvr>
                                      <p:to>
                                        <p:strVal val="visible"/>
                                      </p:to>
                                    </p:set>
                                    <p:animEffect transition="in" filter="wipe(left)">
                                      <p:cBhvr>
                                        <p:cTn id="39" dur="500"/>
                                        <p:tgtEl>
                                          <p:spTgt spid="18">
                                            <p:txEl>
                                              <p:pRg st="12" end="12"/>
                                            </p:txEl>
                                          </p:spTgt>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21" name="Retângulo 20"/>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2" name="Retângulo 21"/>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3" name="Retângulo 22"/>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26"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600" b="1" dirty="0" err="1">
                <a:ln w="18415" cmpd="sng">
                  <a:noFill/>
                  <a:prstDash val="solid"/>
                </a:ln>
                <a:solidFill>
                  <a:schemeClr val="bg1"/>
                </a:solidFill>
                <a:latin typeface="Frutiger LT Std 87 ExtraBlk Cn" pitchFamily="34" charset="0"/>
              </a:rPr>
              <a:t>i-Cidade</a:t>
            </a:r>
            <a:endParaRPr lang="en-US" sz="1600" b="1" dirty="0">
              <a:ln w="18415" cmpd="sng">
                <a:noFill/>
                <a:prstDash val="solid"/>
              </a:ln>
              <a:solidFill>
                <a:schemeClr val="bg1"/>
              </a:solidFill>
              <a:latin typeface="Frutiger LT Std 87 ExtraBlk Cn" pitchFamily="34" charset="0"/>
            </a:endParaRPr>
          </a:p>
        </p:txBody>
      </p:sp>
      <p:sp>
        <p:nvSpPr>
          <p:cNvPr id="27" name="Seta para cima 26"/>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8" name="Seta para cima 27"/>
          <p:cNvSpPr/>
          <p:nvPr/>
        </p:nvSpPr>
        <p:spPr>
          <a:xfrm flipH="1" flipV="1">
            <a:off x="8095209" y="2245876"/>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30" name="Objeto 29"/>
          <p:cNvGraphicFramePr>
            <a:graphicFrameLocks noChangeAspect="1"/>
          </p:cNvGraphicFramePr>
          <p:nvPr>
            <p:extLst>
              <p:ext uri="{D42A27DB-BD31-4B8C-83A1-F6EECF244321}">
                <p14:modId xmlns:p14="http://schemas.microsoft.com/office/powerpoint/2010/main" xmlns="" val="2078827056"/>
              </p:ext>
            </p:extLst>
          </p:nvPr>
        </p:nvGraphicFramePr>
        <p:xfrm>
          <a:off x="172454" y="1039021"/>
          <a:ext cx="4457465" cy="3065458"/>
        </p:xfrm>
        <a:graphic>
          <a:graphicData uri="http://schemas.openxmlformats.org/presentationml/2006/ole">
            <p:oleObj spid="_x0000_s22922" name="Planilha Habilitada para Macro" r:id="rId4" imgW="2091036" imgH="1438612" progId="Excel.SheetMacroEnabled.12">
              <p:link updateAutomatic="1"/>
            </p:oleObj>
          </a:graphicData>
        </a:graphic>
      </p:graphicFrame>
      <p:sp>
        <p:nvSpPr>
          <p:cNvPr id="31" name="CaixaDeTexto 30"/>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35" name="Retângulo 34"/>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4329461" y="449785"/>
            <a:ext cx="793807" cy="307777"/>
          </a:xfrm>
          <a:prstGeom prst="rect">
            <a:avLst/>
          </a:prstGeom>
          <a:noFill/>
        </p:spPr>
        <p:txBody>
          <a:bodyPr wrap="none" rtlCol="0">
            <a:spAutoFit/>
          </a:bodyPr>
          <a:lstStyle/>
          <a:p>
            <a:r>
              <a:rPr lang="pt-BR" sz="1400" b="1" dirty="0" smtClean="0">
                <a:solidFill>
                  <a:schemeClr val="tx1">
                    <a:lumMod val="95000"/>
                    <a:lumOff val="5000"/>
                  </a:schemeClr>
                </a:solidFill>
              </a:rPr>
              <a:t>i-Cidade</a:t>
            </a:r>
            <a:endParaRPr lang="pt-BR" sz="1400" b="1" dirty="0">
              <a:solidFill>
                <a:schemeClr val="tx1">
                  <a:lumMod val="95000"/>
                  <a:lumOff val="5000"/>
                </a:schemeClr>
              </a:solidFill>
            </a:endParaRPr>
          </a:p>
        </p:txBody>
      </p:sp>
      <p:pic>
        <p:nvPicPr>
          <p:cNvPr id="41" name="Imagem 40"/>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082616" y="485986"/>
            <a:ext cx="235447" cy="235374"/>
          </a:xfrm>
          <a:prstGeom prst="rect">
            <a:avLst/>
          </a:prstGeom>
        </p:spPr>
      </p:pic>
      <p:sp>
        <p:nvSpPr>
          <p:cNvPr id="42" name="Retângulo 41"/>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17" name="Picture 274" descr="C:\Users\afinardi\Desktop\LE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upo 17"/>
          <p:cNvGrpSpPr/>
          <p:nvPr/>
        </p:nvGrpSpPr>
        <p:grpSpPr>
          <a:xfrm>
            <a:off x="754914" y="3554554"/>
            <a:ext cx="3271284" cy="403007"/>
            <a:chOff x="754914" y="3554554"/>
            <a:chExt cx="3271284" cy="403007"/>
          </a:xfrm>
          <a:solidFill>
            <a:schemeClr val="bg1"/>
          </a:solidFill>
        </p:grpSpPr>
        <p:sp>
          <p:nvSpPr>
            <p:cNvPr id="19" name="CaixaDeTexto 18"/>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4" name="CaixaDeTexto 23"/>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5" name="CaixaDeTexto 24"/>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2449684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1+#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1000"/>
                                        <p:tgtEl>
                                          <p:spTgt spid="30"/>
                                        </p:tgtEl>
                                      </p:cBhvr>
                                    </p:animEffect>
                                  </p:childTnLst>
                                </p:cTn>
                              </p:par>
                            </p:childTnLst>
                          </p:cTn>
                        </p:par>
                        <p:par>
                          <p:cTn id="30" fill="hold">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anim calcmode="lin" valueType="num">
                                      <p:cBhvr>
                                        <p:cTn id="58" dur="500" fill="hold"/>
                                        <p:tgtEl>
                                          <p:spTgt spid="27"/>
                                        </p:tgtEl>
                                        <p:attrNameLst>
                                          <p:attrName>ppt_x</p:attrName>
                                        </p:attrNameLst>
                                      </p:cBhvr>
                                      <p:tavLst>
                                        <p:tav tm="0">
                                          <p:val>
                                            <p:strVal val="#ppt_x"/>
                                          </p:val>
                                        </p:tav>
                                        <p:tav tm="100000">
                                          <p:val>
                                            <p:strVal val="#ppt_x"/>
                                          </p:val>
                                        </p:tav>
                                      </p:tavLst>
                                    </p:anim>
                                    <p:anim calcmode="lin" valueType="num">
                                      <p:cBhvr>
                                        <p:cTn id="59" dur="500" fill="hold"/>
                                        <p:tgtEl>
                                          <p:spTgt spid="2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anim calcmode="lin" valueType="num">
                                      <p:cBhvr>
                                        <p:cTn id="63" dur="500" fill="hold"/>
                                        <p:tgtEl>
                                          <p:spTgt spid="28"/>
                                        </p:tgtEl>
                                        <p:attrNameLst>
                                          <p:attrName>ppt_x</p:attrName>
                                        </p:attrNameLst>
                                      </p:cBhvr>
                                      <p:tavLst>
                                        <p:tav tm="0">
                                          <p:val>
                                            <p:strVal val="#ppt_x"/>
                                          </p:val>
                                        </p:tav>
                                        <p:tav tm="100000">
                                          <p:val>
                                            <p:strVal val="#ppt_x"/>
                                          </p:val>
                                        </p:tav>
                                      </p:tavLst>
                                    </p:anim>
                                    <p:anim calcmode="lin" valueType="num">
                                      <p:cBhvr>
                                        <p:cTn id="64" dur="500" fill="hold"/>
                                        <p:tgtEl>
                                          <p:spTgt spid="28"/>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ppt_x</p:attrName>
                                        </p:attrNameLst>
                                      </p:cBhvr>
                                      <p:tavLst>
                                        <p:tav tm="0">
                                          <p:val>
                                            <p:strVal val="#ppt_x"/>
                                          </p:val>
                                        </p:tav>
                                        <p:tav tm="100000">
                                          <p:val>
                                            <p:strVal val="#ppt_x"/>
                                          </p:val>
                                        </p:tav>
                                      </p:tavLst>
                                    </p:anim>
                                    <p:anim calcmode="lin" valueType="num">
                                      <p:cBhvr>
                                        <p:cTn id="69" dur="5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6" grpId="0" animBg="1"/>
      <p:bldP spid="27" grpId="0" animBg="1"/>
      <p:bldP spid="28" grpId="0" animBg="1"/>
      <p:bldP spid="31" grpId="0"/>
      <p:bldP spid="35" grpId="0" animBg="1"/>
      <p:bldP spid="36" grpId="0" animBg="1"/>
      <p:bldP spid="37"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757738" y="2175908"/>
            <a:ext cx="4214812" cy="588623"/>
          </a:xfrm>
          <a:prstGeom prst="rect">
            <a:avLst/>
          </a:prstGeom>
          <a:noFill/>
        </p:spPr>
        <p:txBody>
          <a:bodyPr wrap="square" lIns="34290" tIns="17145" rIns="34290" bIns="17145">
            <a:spAutoFit/>
          </a:bodyPr>
          <a:lstStyle/>
          <a:p>
            <a:pPr algn="ct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a:t>
            </a:r>
            <a:r>
              <a:rPr lang="pt-BR" sz="3600" b="1" spc="19"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Gov</a:t>
            </a: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Frutiger LT Std 95 UltraBlack" pitchFamily="34" charset="0"/>
              </a:rPr>
              <a:t> </a:t>
            </a: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Ti</a:t>
            </a:r>
          </a:p>
        </p:txBody>
      </p:sp>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pic>
        <p:nvPicPr>
          <p:cNvPr id="5" name="Picture 356" descr="https://image.flaticon.com/icons/png/128/17/1789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45803" y="2175908"/>
            <a:ext cx="639785" cy="6397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3117435"/>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sp>
        <p:nvSpPr>
          <p:cNvPr id="14" name="Retângulo 13"/>
          <p:cNvSpPr/>
          <p:nvPr/>
        </p:nvSpPr>
        <p:spPr>
          <a:xfrm>
            <a:off x="6483193" y="2222233"/>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2015</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5" name="Retângulo 14"/>
          <p:cNvSpPr/>
          <p:nvPr/>
        </p:nvSpPr>
        <p:spPr>
          <a:xfrm>
            <a:off x="7422465" y="2233826"/>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2016</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6" name="Retângulo 15"/>
          <p:cNvSpPr/>
          <p:nvPr/>
        </p:nvSpPr>
        <p:spPr>
          <a:xfrm>
            <a:off x="8331131" y="2244534"/>
            <a:ext cx="639920"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latin typeface="Frutiger LT Std 87 ExtraBlk Cn" pitchFamily="34" charset="0"/>
              </a:rPr>
              <a:t>2017</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sp>
        <p:nvSpPr>
          <p:cNvPr id="18"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1600" b="1" dirty="0" err="1">
                <a:ln w="18415" cmpd="sng">
                  <a:noFill/>
                  <a:prstDash val="solid"/>
                </a:ln>
                <a:solidFill>
                  <a:schemeClr val="bg1"/>
                </a:solidFill>
                <a:latin typeface="Frutiger LT Std 87 ExtraBlk Cn" pitchFamily="34" charset="0"/>
              </a:rPr>
              <a:t>i-Gov</a:t>
            </a:r>
            <a:r>
              <a:rPr lang="en-US" sz="1600" b="1" dirty="0">
                <a:ln w="18415" cmpd="sng">
                  <a:noFill/>
                  <a:prstDash val="solid"/>
                </a:ln>
                <a:solidFill>
                  <a:schemeClr val="bg1"/>
                </a:solidFill>
                <a:latin typeface="Frutiger LT Std 87 ExtraBlk Cn" pitchFamily="34" charset="0"/>
              </a:rPr>
              <a:t> TI</a:t>
            </a:r>
          </a:p>
        </p:txBody>
      </p:sp>
      <p:sp>
        <p:nvSpPr>
          <p:cNvPr id="19" name="Seta para cima 18"/>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1" name="Seta para cima 20"/>
          <p:cNvSpPr/>
          <p:nvPr/>
        </p:nvSpPr>
        <p:spPr>
          <a:xfrm>
            <a:off x="8103734" y="2203705"/>
            <a:ext cx="193640" cy="390812"/>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22" name="Objeto 21"/>
          <p:cNvGraphicFramePr>
            <a:graphicFrameLocks noChangeAspect="1"/>
          </p:cNvGraphicFramePr>
          <p:nvPr>
            <p:extLst>
              <p:ext uri="{D42A27DB-BD31-4B8C-83A1-F6EECF244321}">
                <p14:modId xmlns:p14="http://schemas.microsoft.com/office/powerpoint/2010/main" xmlns="" val="3786185186"/>
              </p:ext>
            </p:extLst>
          </p:nvPr>
        </p:nvGraphicFramePr>
        <p:xfrm>
          <a:off x="176505" y="1042967"/>
          <a:ext cx="4449364" cy="3057565"/>
        </p:xfrm>
        <a:graphic>
          <a:graphicData uri="http://schemas.openxmlformats.org/presentationml/2006/ole">
            <p:oleObj spid="_x0000_s43425" name="Planilha Habilitada para Macro" r:id="rId4" imgW="2092476" imgH="1438612" progId="Excel.SheetMacroEnabled.12">
              <p:link updateAutomatic="1"/>
            </p:oleObj>
          </a:graphicData>
        </a:graphic>
      </p:graphicFrame>
      <p:sp>
        <p:nvSpPr>
          <p:cNvPr id="25" name="CaixaDeTexto 24"/>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28" name="Retângulo 27"/>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rot="10800000">
            <a:off x="4567794" y="430825"/>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4329461" y="449785"/>
            <a:ext cx="754822"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Gov</a:t>
            </a:r>
            <a:r>
              <a:rPr lang="pt-BR" sz="1400" b="1" dirty="0" smtClean="0">
                <a:solidFill>
                  <a:schemeClr val="tx1">
                    <a:lumMod val="95000"/>
                    <a:lumOff val="5000"/>
                  </a:schemeClr>
                </a:solidFill>
              </a:rPr>
              <a:t> TI</a:t>
            </a:r>
            <a:endParaRPr lang="pt-BR" sz="1400" b="1" dirty="0">
              <a:solidFill>
                <a:schemeClr val="tx1">
                  <a:lumMod val="95000"/>
                  <a:lumOff val="5000"/>
                </a:schemeClr>
              </a:solidFill>
            </a:endParaRPr>
          </a:p>
        </p:txBody>
      </p:sp>
      <p:pic>
        <p:nvPicPr>
          <p:cNvPr id="43364" name="Picture 356" descr="https://image.flaticon.com/icons/png/128/17/1789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7995" y="500246"/>
            <a:ext cx="211466" cy="211466"/>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etângulo 31"/>
          <p:cNvSpPr/>
          <p:nvPr/>
        </p:nvSpPr>
        <p:spPr>
          <a:xfrm>
            <a:off x="5427171" y="1727739"/>
            <a:ext cx="966931"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latin typeface="Frutiger LT Std 87 ExtraBlk Cn" pitchFamily="34" charset="0"/>
              </a:rPr>
              <a:t>Histórico</a:t>
            </a:r>
            <a:endParaRPr lang="en-US" sz="2000" dirty="0">
              <a:ln w="18415" cmpd="sng">
                <a:noFill/>
                <a:prstDash val="solid"/>
              </a:ln>
              <a:effectLst>
                <a:outerShdw blurRad="63500" dir="3600000" algn="tl" rotWithShape="0">
                  <a:srgbClr val="000000">
                    <a:alpha val="70000"/>
                  </a:srgbClr>
                </a:outerShdw>
              </a:effectLst>
              <a:latin typeface="Frutiger LT Std 87 ExtraBlk Cn" pitchFamily="34" charset="0"/>
            </a:endParaRPr>
          </a:p>
        </p:txBody>
      </p:sp>
      <p:pic>
        <p:nvPicPr>
          <p:cNvPr id="17" name="Picture 274" descr="C:\Users\afinardi\Desktop\LE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3" name="Grupo 22"/>
          <p:cNvGrpSpPr/>
          <p:nvPr/>
        </p:nvGrpSpPr>
        <p:grpSpPr>
          <a:xfrm>
            <a:off x="754914" y="3554554"/>
            <a:ext cx="3271284" cy="403007"/>
            <a:chOff x="754914" y="3554554"/>
            <a:chExt cx="3271284" cy="403007"/>
          </a:xfrm>
          <a:solidFill>
            <a:schemeClr val="bg1"/>
          </a:solidFill>
        </p:grpSpPr>
        <p:sp>
          <p:nvSpPr>
            <p:cNvPr id="24" name="CaixaDeTexto 23"/>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6" name="CaixaDeTexto 25"/>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7" name="CaixaDeTexto 26"/>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2682337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43364"/>
                                        </p:tgtEl>
                                        <p:attrNameLst>
                                          <p:attrName>style.visibility</p:attrName>
                                        </p:attrNameLst>
                                      </p:cBhvr>
                                      <p:to>
                                        <p:strVal val="visible"/>
                                      </p:to>
                                    </p:set>
                                    <p:anim calcmode="lin" valueType="num">
                                      <p:cBhvr additive="base">
                                        <p:cTn id="18" dur="500" fill="hold"/>
                                        <p:tgtEl>
                                          <p:spTgt spid="43364"/>
                                        </p:tgtEl>
                                        <p:attrNameLst>
                                          <p:attrName>ppt_x</p:attrName>
                                        </p:attrNameLst>
                                      </p:cBhvr>
                                      <p:tavLst>
                                        <p:tav tm="0">
                                          <p:val>
                                            <p:strVal val="1+#ppt_w/2"/>
                                          </p:val>
                                        </p:tav>
                                        <p:tav tm="100000">
                                          <p:val>
                                            <p:strVal val="#ppt_x"/>
                                          </p:val>
                                        </p:tav>
                                      </p:tavLst>
                                    </p:anim>
                                    <p:anim calcmode="lin" valueType="num">
                                      <p:cBhvr additive="base">
                                        <p:cTn id="19" dur="500" fill="hold"/>
                                        <p:tgtEl>
                                          <p:spTgt spid="4336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1000"/>
                                        <p:tgtEl>
                                          <p:spTgt spid="22"/>
                                        </p:tgtEl>
                                      </p:cBhvr>
                                    </p:animEffect>
                                  </p:childTnLst>
                                </p:cTn>
                              </p:par>
                            </p:childTnLst>
                          </p:cTn>
                        </p:par>
                        <p:par>
                          <p:cTn id="30" fill="hold">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anim calcmode="lin" valueType="num">
                                      <p:cBhvr>
                                        <p:cTn id="58" dur="500" fill="hold"/>
                                        <p:tgtEl>
                                          <p:spTgt spid="32"/>
                                        </p:tgtEl>
                                        <p:attrNameLst>
                                          <p:attrName>ppt_x</p:attrName>
                                        </p:attrNameLst>
                                      </p:cBhvr>
                                      <p:tavLst>
                                        <p:tav tm="0">
                                          <p:val>
                                            <p:strVal val="#ppt_x"/>
                                          </p:val>
                                        </p:tav>
                                        <p:tav tm="100000">
                                          <p:val>
                                            <p:strVal val="#ppt_x"/>
                                          </p:val>
                                        </p:tav>
                                      </p:tavLst>
                                    </p:anim>
                                    <p:anim calcmode="lin" valueType="num">
                                      <p:cBhvr>
                                        <p:cTn id="59" dur="5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8" grpId="0" animBg="1"/>
      <p:bldP spid="19" grpId="0" animBg="1"/>
      <p:bldP spid="21" grpId="0" animBg="1"/>
      <p:bldP spid="25" grpId="0"/>
      <p:bldP spid="28" grpId="0" animBg="1"/>
      <p:bldP spid="29" grpId="0" animBg="1"/>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grayscl/>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85061" y="-60457"/>
            <a:ext cx="9312187" cy="5380601"/>
          </a:xfrm>
          <a:prstGeom prst="rect">
            <a:avLst/>
          </a:prstGeom>
          <a:solidFill>
            <a:srgbClr val="A9D18E">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241851" y="1726464"/>
            <a:ext cx="3423684" cy="1569660"/>
          </a:xfrm>
          <a:prstGeom prst="rect">
            <a:avLst/>
          </a:prstGeom>
          <a:noFill/>
        </p:spPr>
        <p:txBody>
          <a:bodyPr wrap="square" rtlCol="0">
            <a:spAutoFit/>
          </a:bodyPr>
          <a:lstStyle/>
          <a:p>
            <a:pPr algn="ctr"/>
            <a:r>
              <a:rPr lang="pt-BR" sz="4800" b="1" dirty="0" smtClean="0"/>
              <a:t>PONTOS</a:t>
            </a:r>
          </a:p>
          <a:p>
            <a:pPr algn="ctr"/>
            <a:r>
              <a:rPr lang="pt-BR" sz="4800" b="1" dirty="0" smtClean="0"/>
              <a:t>ALTOS</a:t>
            </a:r>
            <a:endParaRPr lang="pt-BR" sz="4800" b="1" dirty="0"/>
          </a:p>
        </p:txBody>
      </p:sp>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326304424"/>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3"/>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xmlns="" val="620567984"/>
              </p:ext>
            </p:extLst>
          </p:nvPr>
        </p:nvGraphicFramePr>
        <p:xfrm>
          <a:off x="4559300" y="739775"/>
          <a:ext cx="3585513" cy="2160000"/>
        </p:xfrm>
        <a:graphic>
          <a:graphicData uri="http://schemas.openxmlformats.org/presentationml/2006/ole">
            <p:oleObj spid="_x0000_s301231" name="Planilha Habilitada para Macro" r:id="rId4" imgW="4533927" imgH="2733617" progId="Excel.SheetMacroEnabled.12">
              <p:link updateAutomatic="1"/>
            </p:oleObj>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xmlns="" val="1064954277"/>
              </p:ext>
            </p:extLst>
          </p:nvPr>
        </p:nvGraphicFramePr>
        <p:xfrm>
          <a:off x="4545013" y="2843213"/>
          <a:ext cx="3579812" cy="2154237"/>
        </p:xfrm>
        <a:graphic>
          <a:graphicData uri="http://schemas.openxmlformats.org/presentationml/2006/ole">
            <p:oleObj spid="_x0000_s301232" name="Planilha Habilitada para Macro" r:id="rId5" imgW="4543375" imgH="2733617" progId="Excel.SheetMacroEnabled.12">
              <p:link updateAutomatic="1"/>
            </p:oleObj>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xmlns="" val="375874639"/>
              </p:ext>
            </p:extLst>
          </p:nvPr>
        </p:nvGraphicFramePr>
        <p:xfrm>
          <a:off x="103188" y="1395413"/>
          <a:ext cx="4543425" cy="2733675"/>
        </p:xfrm>
        <a:graphic>
          <a:graphicData uri="http://schemas.openxmlformats.org/presentationml/2006/ole">
            <p:oleObj spid="_x0000_s301233" name="Planilha Habilitada para Macro" r:id="rId6" imgW="4543375" imgH="2733617" progId="Excel.SheetMacroEnabled.12">
              <p:link updateAutomatic="1"/>
            </p:oleObj>
          </a:graphicData>
        </a:graphic>
      </p:graphicFrame>
      <p:sp>
        <p:nvSpPr>
          <p:cNvPr id="15" name="CaixaDeTexto 14"/>
          <p:cNvSpPr txBox="1"/>
          <p:nvPr/>
        </p:nvSpPr>
        <p:spPr>
          <a:xfrm>
            <a:off x="341241" y="4359775"/>
            <a:ext cx="3423103" cy="738664"/>
          </a:xfrm>
          <a:prstGeom prst="rect">
            <a:avLst/>
          </a:prstGeom>
          <a:noFill/>
        </p:spPr>
        <p:txBody>
          <a:bodyPr wrap="square" rtlCol="0">
            <a:spAutoFit/>
          </a:bodyPr>
          <a:lstStyle/>
          <a:p>
            <a:r>
              <a:rPr lang="pt-BR" sz="1400" b="1" u="sng" dirty="0"/>
              <a:t>Pontuação </a:t>
            </a:r>
            <a:r>
              <a:rPr lang="pt-BR" sz="1400" b="1" u="sng" dirty="0" smtClean="0"/>
              <a:t>média obtida</a:t>
            </a:r>
            <a:r>
              <a:rPr lang="pt-BR" sz="1400" dirty="0" smtClean="0"/>
              <a:t>: 	</a:t>
            </a:r>
            <a:r>
              <a:rPr lang="pt-BR" sz="1400" b="1" dirty="0" smtClean="0"/>
              <a:t>2015</a:t>
            </a:r>
            <a:r>
              <a:rPr lang="pt-BR" sz="1400" dirty="0" smtClean="0"/>
              <a:t>: 14,39</a:t>
            </a:r>
          </a:p>
          <a:p>
            <a:r>
              <a:rPr lang="pt-BR" sz="1400" b="1" dirty="0"/>
              <a:t>	</a:t>
            </a:r>
            <a:r>
              <a:rPr lang="pt-BR" sz="1400" b="1" dirty="0" smtClean="0"/>
              <a:t>					2016</a:t>
            </a:r>
            <a:r>
              <a:rPr lang="pt-BR" sz="1400" dirty="0" smtClean="0"/>
              <a:t>: 13,70</a:t>
            </a:r>
            <a:endParaRPr lang="pt-BR" sz="1400" dirty="0"/>
          </a:p>
          <a:p>
            <a:r>
              <a:rPr lang="pt-BR" sz="1400" b="1" dirty="0" smtClean="0"/>
              <a:t>						2017</a:t>
            </a:r>
            <a:r>
              <a:rPr lang="pt-BR" sz="1400" dirty="0" smtClean="0"/>
              <a:t>: 13,63</a:t>
            </a:r>
            <a:endParaRPr lang="pt-BR" sz="1400" dirty="0"/>
          </a:p>
        </p:txBody>
      </p:sp>
      <p:sp>
        <p:nvSpPr>
          <p:cNvPr id="16" name="CaixaDeTexto 15"/>
          <p:cNvSpPr txBox="1"/>
          <p:nvPr/>
        </p:nvSpPr>
        <p:spPr>
          <a:xfrm>
            <a:off x="7702097" y="1193640"/>
            <a:ext cx="1441904" cy="769441"/>
          </a:xfrm>
          <a:prstGeom prst="rect">
            <a:avLst/>
          </a:prstGeom>
          <a:noFill/>
        </p:spPr>
        <p:txBody>
          <a:bodyPr wrap="square" rtlCol="0">
            <a:spAutoFit/>
          </a:bodyPr>
          <a:lstStyle/>
          <a:p>
            <a:r>
              <a:rPr lang="pt-BR" sz="1100" b="1" u="sng" dirty="0"/>
              <a:t>Pontuação </a:t>
            </a:r>
            <a:r>
              <a:rPr lang="pt-BR" sz="1100" b="1" u="sng" dirty="0" smtClean="0"/>
              <a:t>média obtida</a:t>
            </a:r>
            <a:r>
              <a:rPr lang="pt-BR" sz="1100" dirty="0" smtClean="0"/>
              <a:t>: </a:t>
            </a:r>
            <a:r>
              <a:rPr lang="pt-BR" sz="1100" b="1" dirty="0" smtClean="0"/>
              <a:t>2015</a:t>
            </a:r>
            <a:r>
              <a:rPr lang="pt-BR" sz="1100" dirty="0" smtClean="0"/>
              <a:t>: 3,79</a:t>
            </a:r>
          </a:p>
          <a:p>
            <a:r>
              <a:rPr lang="pt-BR" sz="1100" b="1" dirty="0"/>
              <a:t>	 </a:t>
            </a:r>
            <a:r>
              <a:rPr lang="pt-BR" sz="1100" b="1" dirty="0" smtClean="0"/>
              <a:t>   2016</a:t>
            </a:r>
            <a:r>
              <a:rPr lang="pt-BR" sz="1100" dirty="0" smtClean="0"/>
              <a:t>: 3,88</a:t>
            </a:r>
            <a:endParaRPr lang="pt-BR" sz="1100" dirty="0"/>
          </a:p>
          <a:p>
            <a:r>
              <a:rPr lang="pt-BR" sz="1100" b="1" dirty="0" smtClean="0"/>
              <a:t>	    2017</a:t>
            </a:r>
            <a:r>
              <a:rPr lang="pt-BR" sz="1100" dirty="0" smtClean="0"/>
              <a:t>: 3,89</a:t>
            </a:r>
            <a:endParaRPr lang="pt-BR" sz="1100" dirty="0"/>
          </a:p>
        </p:txBody>
      </p:sp>
      <p:sp>
        <p:nvSpPr>
          <p:cNvPr id="17" name="CaixaDeTexto 16"/>
          <p:cNvSpPr txBox="1"/>
          <p:nvPr/>
        </p:nvSpPr>
        <p:spPr>
          <a:xfrm>
            <a:off x="7702097" y="3602874"/>
            <a:ext cx="1441904" cy="769441"/>
          </a:xfrm>
          <a:prstGeom prst="rect">
            <a:avLst/>
          </a:prstGeom>
          <a:noFill/>
        </p:spPr>
        <p:txBody>
          <a:bodyPr wrap="square" rtlCol="0">
            <a:spAutoFit/>
          </a:bodyPr>
          <a:lstStyle/>
          <a:p>
            <a:r>
              <a:rPr lang="pt-BR" sz="1100" b="1" u="sng" dirty="0"/>
              <a:t>Pontuação </a:t>
            </a:r>
            <a:r>
              <a:rPr lang="pt-BR" sz="1100" b="1" u="sng" dirty="0" smtClean="0"/>
              <a:t>média obtida</a:t>
            </a:r>
            <a:r>
              <a:rPr lang="pt-BR" sz="1100" dirty="0" smtClean="0"/>
              <a:t>: </a:t>
            </a:r>
            <a:r>
              <a:rPr lang="pt-BR" sz="1100" b="1" dirty="0" smtClean="0"/>
              <a:t>2015</a:t>
            </a:r>
            <a:r>
              <a:rPr lang="pt-BR" sz="1100" dirty="0" smtClean="0"/>
              <a:t>: 3,88</a:t>
            </a:r>
          </a:p>
          <a:p>
            <a:r>
              <a:rPr lang="pt-BR" sz="1100" b="1" dirty="0"/>
              <a:t>	 </a:t>
            </a:r>
            <a:r>
              <a:rPr lang="pt-BR" sz="1100" b="1" dirty="0" smtClean="0"/>
              <a:t>   2016</a:t>
            </a:r>
            <a:r>
              <a:rPr lang="pt-BR" sz="1100" dirty="0" smtClean="0"/>
              <a:t>: 3,91</a:t>
            </a:r>
            <a:endParaRPr lang="pt-BR" sz="1100" dirty="0"/>
          </a:p>
          <a:p>
            <a:r>
              <a:rPr lang="pt-BR" sz="1100" b="1" dirty="0" smtClean="0"/>
              <a:t>	    2017</a:t>
            </a:r>
            <a:r>
              <a:rPr lang="pt-BR" sz="1100" dirty="0" smtClean="0"/>
              <a:t>: 3,92</a:t>
            </a:r>
            <a:endParaRPr lang="pt-BR" sz="1100" dirty="0"/>
          </a:p>
        </p:txBody>
      </p:sp>
      <p:sp>
        <p:nvSpPr>
          <p:cNvPr id="18" name="Retângulo 17"/>
          <p:cNvSpPr/>
          <p:nvPr/>
        </p:nvSpPr>
        <p:spPr>
          <a:xfrm>
            <a:off x="398959" y="4227453"/>
            <a:ext cx="2271805" cy="219291"/>
          </a:xfrm>
          <a:prstGeom prst="rect">
            <a:avLst/>
          </a:prstGeom>
        </p:spPr>
        <p:txBody>
          <a:bodyPr wrap="square" lIns="34290" tIns="17145" rIns="34290" bIns="17145">
            <a:spAutoFit/>
          </a:bodyPr>
          <a:lstStyle/>
          <a:p>
            <a:r>
              <a:rPr lang="pt-BR" sz="12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Pontuação Máxima: </a:t>
            </a:r>
            <a:r>
              <a:rPr lang="pt-BR" sz="1200" dirty="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1</a:t>
            </a:r>
            <a:r>
              <a:rPr lang="pt-BR" sz="12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4 pontos</a:t>
            </a:r>
            <a:endParaRPr lang="pt-BR" sz="1200" dirty="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endParaRPr>
          </a:p>
        </p:txBody>
      </p:sp>
      <p:sp>
        <p:nvSpPr>
          <p:cNvPr id="19" name="Retângulo 18"/>
          <p:cNvSpPr/>
          <p:nvPr/>
        </p:nvSpPr>
        <p:spPr>
          <a:xfrm>
            <a:off x="7768772" y="2603839"/>
            <a:ext cx="2271805" cy="342401"/>
          </a:xfrm>
          <a:prstGeom prst="rect">
            <a:avLst/>
          </a:prstGeom>
        </p:spPr>
        <p:txBody>
          <a:bodyPr wrap="square" lIns="34290" tIns="17145" rIns="34290" bIns="17145">
            <a:spAutoFit/>
          </a:bodyPr>
          <a:lstStyle/>
          <a:p>
            <a:r>
              <a:rPr lang="pt-BR" sz="10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Pontuação Máxima: </a:t>
            </a:r>
          </a:p>
          <a:p>
            <a:r>
              <a:rPr lang="pt-BR" sz="10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04 pontos</a:t>
            </a:r>
            <a:endParaRPr lang="pt-BR" sz="1000" dirty="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endParaRPr>
          </a:p>
        </p:txBody>
      </p:sp>
      <p:sp>
        <p:nvSpPr>
          <p:cNvPr id="20" name="Retângulo 19"/>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rot="10800000">
            <a:off x="4567794" y="430825"/>
            <a:ext cx="4572000" cy="345699"/>
          </a:xfrm>
          <a:prstGeom prst="rect">
            <a:avLst/>
          </a:prstGeom>
          <a:gradFill flip="none" rotWithShape="1">
            <a:gsLst>
              <a:gs pos="0">
                <a:srgbClr val="9BBB59"/>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2" name="Imagem 21"/>
          <p:cNvPicPr>
            <a:picLocks noChangeAspect="1"/>
          </p:cNvPicPr>
          <p:nvPr/>
        </p:nvPicPr>
        <p:blipFill rotWithShape="1">
          <a:blip r:embed="rId7" cstate="print">
            <a:duotone>
              <a:prstClr val="black"/>
              <a:schemeClr val="tx2">
                <a:tint val="45000"/>
                <a:satMod val="400000"/>
              </a:schemeClr>
            </a:duotone>
            <a:extLst>
              <a:ext uri="{BEBA8EAE-BF5A-486C-A8C5-ECC9F3942E4B}">
                <a14:imgProps xmlns:a14="http://schemas.microsoft.com/office/drawing/2010/main" xmlns="">
                  <a14:imgLayer r:embed="rId11">
                    <a14:imgEffect>
                      <a14:brightnessContrast bright="-40000" contrast="-40000"/>
                    </a14:imgEffect>
                  </a14:imgLayer>
                </a14:imgProps>
              </a:ext>
              <a:ext uri="{28A0092B-C50C-407E-A947-70E740481C1C}">
                <a14:useLocalDpi xmlns:a14="http://schemas.microsoft.com/office/drawing/2010/main" xmlns="" val="0"/>
              </a:ext>
            </a:extLst>
          </a:blip>
          <a:srcRect t="13998" b="17148"/>
          <a:stretch/>
        </p:blipFill>
        <p:spPr>
          <a:xfrm>
            <a:off x="4009274" y="496925"/>
            <a:ext cx="371968" cy="256032"/>
          </a:xfrm>
          <a:prstGeom prst="rect">
            <a:avLst/>
          </a:prstGeom>
          <a:effectLst/>
        </p:spPr>
      </p:pic>
      <p:sp>
        <p:nvSpPr>
          <p:cNvPr id="24" name="CaixaDeTexto 23"/>
          <p:cNvSpPr txBox="1"/>
          <p:nvPr/>
        </p:nvSpPr>
        <p:spPr>
          <a:xfrm>
            <a:off x="4435312" y="471052"/>
            <a:ext cx="637290"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Educ</a:t>
            </a:r>
            <a:endParaRPr lang="pt-BR" sz="1400" b="1" dirty="0">
              <a:solidFill>
                <a:schemeClr val="tx1">
                  <a:lumMod val="95000"/>
                  <a:lumOff val="5000"/>
                </a:schemeClr>
              </a:solidFill>
            </a:endParaRPr>
          </a:p>
        </p:txBody>
      </p:sp>
      <p:sp>
        <p:nvSpPr>
          <p:cNvPr id="25" name="CaixaDeTexto 24"/>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MÍNIMOS CONSTITUCIONAIS</a:t>
            </a:r>
            <a:endParaRPr lang="pt-BR" sz="1800" b="1" dirty="0">
              <a:solidFill>
                <a:srgbClr val="C00000"/>
              </a:solidFill>
            </a:endParaRPr>
          </a:p>
        </p:txBody>
      </p:sp>
      <p:sp>
        <p:nvSpPr>
          <p:cNvPr id="23" name="CaixaDeTexto 22"/>
          <p:cNvSpPr txBox="1"/>
          <p:nvPr/>
        </p:nvSpPr>
        <p:spPr>
          <a:xfrm>
            <a:off x="7347099" y="439154"/>
            <a:ext cx="1835227" cy="338554"/>
          </a:xfrm>
          <a:prstGeom prst="rect">
            <a:avLst/>
          </a:prstGeom>
          <a:noFill/>
        </p:spPr>
        <p:txBody>
          <a:bodyPr wrap="square" rtlCol="0">
            <a:spAutoFit/>
          </a:bodyPr>
          <a:lstStyle/>
          <a:p>
            <a:pPr algn="r"/>
            <a:r>
              <a:rPr lang="pt-BR" sz="1600" b="1" dirty="0" smtClean="0">
                <a:solidFill>
                  <a:schemeClr val="bg1"/>
                </a:solidFill>
              </a:rPr>
              <a:t>PONTO ALTO</a:t>
            </a:r>
            <a:endParaRPr lang="pt-BR" sz="1600" b="1" dirty="0">
              <a:solidFill>
                <a:schemeClr val="bg1"/>
              </a:solidFill>
            </a:endParaRPr>
          </a:p>
        </p:txBody>
      </p:sp>
      <p:sp>
        <p:nvSpPr>
          <p:cNvPr id="6" name="CaixaDeTexto 5"/>
          <p:cNvSpPr txBox="1"/>
          <p:nvPr/>
        </p:nvSpPr>
        <p:spPr>
          <a:xfrm>
            <a:off x="484019" y="3827717"/>
            <a:ext cx="568604" cy="276999"/>
          </a:xfrm>
          <a:prstGeom prst="rect">
            <a:avLst/>
          </a:prstGeom>
          <a:solidFill>
            <a:schemeClr val="bg1"/>
          </a:solidFill>
        </p:spPr>
        <p:txBody>
          <a:bodyPr wrap="square" rtlCol="0">
            <a:spAutoFit/>
          </a:bodyPr>
          <a:lstStyle/>
          <a:p>
            <a:pPr algn="ctr"/>
            <a:r>
              <a:rPr lang="pt-BR" sz="1200" dirty="0" smtClean="0"/>
              <a:t>2015</a:t>
            </a:r>
            <a:endParaRPr lang="pt-BR" sz="1200" dirty="0"/>
          </a:p>
        </p:txBody>
      </p:sp>
      <p:sp>
        <p:nvSpPr>
          <p:cNvPr id="26" name="CaixaDeTexto 25"/>
          <p:cNvSpPr txBox="1"/>
          <p:nvPr/>
        </p:nvSpPr>
        <p:spPr>
          <a:xfrm>
            <a:off x="1547986" y="3827828"/>
            <a:ext cx="568604" cy="276999"/>
          </a:xfrm>
          <a:prstGeom prst="rect">
            <a:avLst/>
          </a:prstGeom>
          <a:solidFill>
            <a:schemeClr val="bg1"/>
          </a:solidFill>
        </p:spPr>
        <p:txBody>
          <a:bodyPr wrap="square" rtlCol="0">
            <a:spAutoFit/>
          </a:bodyPr>
          <a:lstStyle/>
          <a:p>
            <a:pPr algn="ctr"/>
            <a:r>
              <a:rPr lang="pt-BR" sz="1200" dirty="0" smtClean="0"/>
              <a:t>2016</a:t>
            </a:r>
            <a:endParaRPr lang="pt-BR" sz="1200" dirty="0"/>
          </a:p>
        </p:txBody>
      </p:sp>
      <p:sp>
        <p:nvSpPr>
          <p:cNvPr id="27" name="CaixaDeTexto 26"/>
          <p:cNvSpPr txBox="1"/>
          <p:nvPr/>
        </p:nvSpPr>
        <p:spPr>
          <a:xfrm>
            <a:off x="2604155" y="3823252"/>
            <a:ext cx="568604" cy="276999"/>
          </a:xfrm>
          <a:prstGeom prst="rect">
            <a:avLst/>
          </a:prstGeom>
          <a:solidFill>
            <a:schemeClr val="bg1"/>
          </a:solidFill>
        </p:spPr>
        <p:txBody>
          <a:bodyPr wrap="square" rtlCol="0">
            <a:spAutoFit/>
          </a:bodyPr>
          <a:lstStyle/>
          <a:p>
            <a:pPr algn="ctr"/>
            <a:r>
              <a:rPr lang="pt-BR" sz="1200" dirty="0" smtClean="0"/>
              <a:t>2017</a:t>
            </a:r>
            <a:endParaRPr lang="pt-BR" sz="1200" dirty="0"/>
          </a:p>
        </p:txBody>
      </p:sp>
      <p:sp>
        <p:nvSpPr>
          <p:cNvPr id="28" name="CaixaDeTexto 27"/>
          <p:cNvSpPr txBox="1"/>
          <p:nvPr/>
        </p:nvSpPr>
        <p:spPr>
          <a:xfrm>
            <a:off x="4936229" y="2422617"/>
            <a:ext cx="568604" cy="246221"/>
          </a:xfrm>
          <a:prstGeom prst="rect">
            <a:avLst/>
          </a:prstGeom>
          <a:solidFill>
            <a:schemeClr val="bg1"/>
          </a:solidFill>
        </p:spPr>
        <p:txBody>
          <a:bodyPr wrap="square" rtlCol="0">
            <a:spAutoFit/>
          </a:bodyPr>
          <a:lstStyle/>
          <a:p>
            <a:pPr algn="ctr"/>
            <a:r>
              <a:rPr lang="pt-BR" sz="1000" dirty="0" smtClean="0"/>
              <a:t>2015</a:t>
            </a:r>
            <a:endParaRPr lang="pt-BR" sz="1000" dirty="0"/>
          </a:p>
        </p:txBody>
      </p:sp>
      <p:sp>
        <p:nvSpPr>
          <p:cNvPr id="29" name="CaixaDeTexto 28"/>
          <p:cNvSpPr txBox="1"/>
          <p:nvPr/>
        </p:nvSpPr>
        <p:spPr>
          <a:xfrm>
            <a:off x="4936229" y="4529028"/>
            <a:ext cx="568604" cy="246221"/>
          </a:xfrm>
          <a:prstGeom prst="rect">
            <a:avLst/>
          </a:prstGeom>
          <a:solidFill>
            <a:schemeClr val="bg1"/>
          </a:solidFill>
        </p:spPr>
        <p:txBody>
          <a:bodyPr wrap="square" rtlCol="0">
            <a:spAutoFit/>
          </a:bodyPr>
          <a:lstStyle/>
          <a:p>
            <a:pPr algn="ctr"/>
            <a:r>
              <a:rPr lang="pt-BR" sz="1000" dirty="0" smtClean="0"/>
              <a:t>2015</a:t>
            </a:r>
            <a:endParaRPr lang="pt-BR" sz="1000" dirty="0"/>
          </a:p>
        </p:txBody>
      </p:sp>
      <p:sp>
        <p:nvSpPr>
          <p:cNvPr id="30" name="CaixaDeTexto 29"/>
          <p:cNvSpPr txBox="1"/>
          <p:nvPr/>
        </p:nvSpPr>
        <p:spPr>
          <a:xfrm>
            <a:off x="6056194" y="4529028"/>
            <a:ext cx="568604" cy="246221"/>
          </a:xfrm>
          <a:prstGeom prst="rect">
            <a:avLst/>
          </a:prstGeom>
          <a:solidFill>
            <a:schemeClr val="bg1"/>
          </a:solidFill>
        </p:spPr>
        <p:txBody>
          <a:bodyPr wrap="square" rtlCol="0">
            <a:spAutoFit/>
          </a:bodyPr>
          <a:lstStyle/>
          <a:p>
            <a:pPr algn="ctr"/>
            <a:r>
              <a:rPr lang="pt-BR" sz="1000" dirty="0" smtClean="0"/>
              <a:t>2016</a:t>
            </a:r>
            <a:endParaRPr lang="pt-BR" sz="1000" dirty="0"/>
          </a:p>
        </p:txBody>
      </p:sp>
      <p:sp>
        <p:nvSpPr>
          <p:cNvPr id="31" name="CaixaDeTexto 30"/>
          <p:cNvSpPr txBox="1"/>
          <p:nvPr/>
        </p:nvSpPr>
        <p:spPr>
          <a:xfrm>
            <a:off x="6056194" y="2433250"/>
            <a:ext cx="568604" cy="246221"/>
          </a:xfrm>
          <a:prstGeom prst="rect">
            <a:avLst/>
          </a:prstGeom>
          <a:solidFill>
            <a:schemeClr val="bg1"/>
          </a:solidFill>
        </p:spPr>
        <p:txBody>
          <a:bodyPr wrap="square" rtlCol="0">
            <a:spAutoFit/>
          </a:bodyPr>
          <a:lstStyle/>
          <a:p>
            <a:pPr algn="ctr"/>
            <a:r>
              <a:rPr lang="pt-BR" sz="1000" dirty="0" smtClean="0"/>
              <a:t>2016</a:t>
            </a:r>
            <a:endParaRPr lang="pt-BR" sz="1000" dirty="0"/>
          </a:p>
        </p:txBody>
      </p:sp>
      <p:sp>
        <p:nvSpPr>
          <p:cNvPr id="32" name="CaixaDeTexto 31"/>
          <p:cNvSpPr txBox="1"/>
          <p:nvPr/>
        </p:nvSpPr>
        <p:spPr>
          <a:xfrm>
            <a:off x="7190250" y="2436861"/>
            <a:ext cx="568604" cy="246221"/>
          </a:xfrm>
          <a:prstGeom prst="rect">
            <a:avLst/>
          </a:prstGeom>
          <a:solidFill>
            <a:schemeClr val="bg1"/>
          </a:solidFill>
        </p:spPr>
        <p:txBody>
          <a:bodyPr wrap="square" rtlCol="0">
            <a:spAutoFit/>
          </a:bodyPr>
          <a:lstStyle/>
          <a:p>
            <a:pPr algn="ctr"/>
            <a:r>
              <a:rPr lang="pt-BR" sz="1000" dirty="0" smtClean="0"/>
              <a:t>2017</a:t>
            </a:r>
            <a:endParaRPr lang="pt-BR" sz="1000" dirty="0"/>
          </a:p>
        </p:txBody>
      </p:sp>
      <p:sp>
        <p:nvSpPr>
          <p:cNvPr id="33" name="CaixaDeTexto 32"/>
          <p:cNvSpPr txBox="1"/>
          <p:nvPr/>
        </p:nvSpPr>
        <p:spPr>
          <a:xfrm>
            <a:off x="7178765" y="4518677"/>
            <a:ext cx="568604" cy="246221"/>
          </a:xfrm>
          <a:prstGeom prst="rect">
            <a:avLst/>
          </a:prstGeom>
          <a:solidFill>
            <a:schemeClr val="bg1"/>
          </a:solidFill>
        </p:spPr>
        <p:txBody>
          <a:bodyPr wrap="square" rtlCol="0">
            <a:spAutoFit/>
          </a:bodyPr>
          <a:lstStyle/>
          <a:p>
            <a:pPr algn="ctr"/>
            <a:r>
              <a:rPr lang="pt-BR" sz="1000" dirty="0" smtClean="0"/>
              <a:t>2017</a:t>
            </a:r>
            <a:endParaRPr lang="pt-BR" sz="1000" dirty="0"/>
          </a:p>
        </p:txBody>
      </p:sp>
    </p:spTree>
    <p:extLst>
      <p:ext uri="{BB962C8B-B14F-4D97-AF65-F5344CB8AC3E}">
        <p14:creationId xmlns:p14="http://schemas.microsoft.com/office/powerpoint/2010/main" xmlns="" val="2899743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1000"/>
                                        <p:tgtEl>
                                          <p:spTgt spid="32"/>
                                        </p:tgtEl>
                                      </p:cBhvr>
                                    </p:animEffect>
                                    <p:anim calcmode="lin" valueType="num">
                                      <p:cBhvr>
                                        <p:cTn id="114" dur="1000" fill="hold"/>
                                        <p:tgtEl>
                                          <p:spTgt spid="32"/>
                                        </p:tgtEl>
                                        <p:attrNameLst>
                                          <p:attrName>ppt_x</p:attrName>
                                        </p:attrNameLst>
                                      </p:cBhvr>
                                      <p:tavLst>
                                        <p:tav tm="0">
                                          <p:val>
                                            <p:strVal val="#ppt_x"/>
                                          </p:val>
                                        </p:tav>
                                        <p:tav tm="100000">
                                          <p:val>
                                            <p:strVal val="#ppt_x"/>
                                          </p:val>
                                        </p:tav>
                                      </p:tavLst>
                                    </p:anim>
                                    <p:anim calcmode="lin" valueType="num">
                                      <p:cBhvr>
                                        <p:cTn id="115" dur="1000" fill="hold"/>
                                        <p:tgtEl>
                                          <p:spTgt spid="32"/>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1000"/>
                                        <p:tgtEl>
                                          <p:spTgt spid="19"/>
                                        </p:tgtEl>
                                      </p:cBhvr>
                                    </p:animEffect>
                                    <p:anim calcmode="lin" valueType="num">
                                      <p:cBhvr>
                                        <p:cTn id="124" dur="1000" fill="hold"/>
                                        <p:tgtEl>
                                          <p:spTgt spid="19"/>
                                        </p:tgtEl>
                                        <p:attrNameLst>
                                          <p:attrName>ppt_x</p:attrName>
                                        </p:attrNameLst>
                                      </p:cBhvr>
                                      <p:tavLst>
                                        <p:tav tm="0">
                                          <p:val>
                                            <p:strVal val="#ppt_x"/>
                                          </p:val>
                                        </p:tav>
                                        <p:tav tm="100000">
                                          <p:val>
                                            <p:strVal val="#ppt_x"/>
                                          </p:val>
                                        </p:tav>
                                      </p:tavLst>
                                    </p:anim>
                                    <p:anim calcmode="lin" valueType="num">
                                      <p:cBhvr>
                                        <p:cTn id="1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p:bldP spid="18" grpId="0"/>
      <p:bldP spid="19" grpId="0"/>
      <p:bldP spid="20" grpId="0" animBg="1"/>
      <p:bldP spid="21" grpId="0" animBg="1"/>
      <p:bldP spid="24" grpId="0"/>
      <p:bldP spid="25" grpId="0"/>
      <p:bldP spid="23" grpId="0"/>
      <p:bldP spid="6"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5447126" y="3828149"/>
            <a:ext cx="3423103" cy="738664"/>
          </a:xfrm>
          <a:prstGeom prst="rect">
            <a:avLst/>
          </a:prstGeom>
          <a:noFill/>
        </p:spPr>
        <p:txBody>
          <a:bodyPr wrap="square" rtlCol="0">
            <a:spAutoFit/>
          </a:bodyPr>
          <a:lstStyle/>
          <a:p>
            <a:r>
              <a:rPr lang="pt-BR" sz="1400" b="1" u="sng" dirty="0"/>
              <a:t>Pontuação </a:t>
            </a:r>
            <a:r>
              <a:rPr lang="pt-BR" sz="1400" b="1" u="sng" dirty="0" smtClean="0"/>
              <a:t>média obtida</a:t>
            </a:r>
            <a:r>
              <a:rPr lang="pt-BR" sz="1400" dirty="0" smtClean="0"/>
              <a:t>: 	</a:t>
            </a:r>
            <a:r>
              <a:rPr lang="pt-BR" sz="1400" b="1" dirty="0" smtClean="0"/>
              <a:t>2015</a:t>
            </a:r>
            <a:r>
              <a:rPr lang="pt-BR" sz="1400" dirty="0" smtClean="0"/>
              <a:t>: 12,86</a:t>
            </a:r>
          </a:p>
          <a:p>
            <a:r>
              <a:rPr lang="pt-BR" sz="1400" b="1" dirty="0"/>
              <a:t>	</a:t>
            </a:r>
            <a:r>
              <a:rPr lang="pt-BR" sz="1400" b="1" dirty="0" smtClean="0"/>
              <a:t>					2016</a:t>
            </a:r>
            <a:r>
              <a:rPr lang="pt-BR" sz="1400" dirty="0" smtClean="0"/>
              <a:t>: 12,82</a:t>
            </a:r>
            <a:endParaRPr lang="pt-BR" sz="1400" dirty="0"/>
          </a:p>
          <a:p>
            <a:r>
              <a:rPr lang="pt-BR" sz="1400" b="1" dirty="0" smtClean="0"/>
              <a:t>						2017</a:t>
            </a:r>
            <a:r>
              <a:rPr lang="pt-BR" sz="1400" dirty="0" smtClean="0"/>
              <a:t>: 12,82</a:t>
            </a:r>
            <a:endParaRPr lang="pt-BR" sz="1400" dirty="0"/>
          </a:p>
        </p:txBody>
      </p:sp>
      <p:sp>
        <p:nvSpPr>
          <p:cNvPr id="13" name="Retângulo 12"/>
          <p:cNvSpPr/>
          <p:nvPr/>
        </p:nvSpPr>
        <p:spPr>
          <a:xfrm>
            <a:off x="5503566" y="3695826"/>
            <a:ext cx="2271805" cy="219291"/>
          </a:xfrm>
          <a:prstGeom prst="rect">
            <a:avLst/>
          </a:prstGeom>
        </p:spPr>
        <p:txBody>
          <a:bodyPr wrap="square" lIns="34290" tIns="17145" rIns="34290" bIns="17145">
            <a:spAutoFit/>
          </a:bodyPr>
          <a:lstStyle/>
          <a:p>
            <a:r>
              <a:rPr lang="pt-BR" sz="12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Pontuação Máxima: 13 pontos</a:t>
            </a:r>
            <a:endParaRPr lang="pt-BR" sz="1200" dirty="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endParaRPr>
          </a:p>
        </p:txBody>
      </p:sp>
      <p:sp>
        <p:nvSpPr>
          <p:cNvPr id="14" name="Retângulo 13"/>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4435312" y="471052"/>
            <a:ext cx="782587" cy="307777"/>
          </a:xfrm>
          <a:prstGeom prst="rect">
            <a:avLst/>
          </a:prstGeom>
          <a:noFill/>
        </p:spPr>
        <p:txBody>
          <a:bodyPr wrap="none" rtlCol="0">
            <a:spAutoFit/>
          </a:bodyPr>
          <a:lstStyle/>
          <a:p>
            <a:r>
              <a:rPr lang="pt-BR" sz="1400" b="1" dirty="0" smtClean="0">
                <a:solidFill>
                  <a:schemeClr val="tx1">
                    <a:lumMod val="95000"/>
                    <a:lumOff val="5000"/>
                  </a:schemeClr>
                </a:solidFill>
              </a:rPr>
              <a:t>i-Saúde </a:t>
            </a:r>
            <a:endParaRPr lang="pt-BR" sz="1400" b="1" dirty="0">
              <a:solidFill>
                <a:schemeClr val="tx1">
                  <a:lumMod val="95000"/>
                  <a:lumOff val="5000"/>
                </a:schemeClr>
              </a:solidFill>
            </a:endParaRPr>
          </a:p>
        </p:txBody>
      </p:sp>
      <p:pic>
        <p:nvPicPr>
          <p:cNvPr id="17" name="Imagem 16"/>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115604" y="446697"/>
            <a:ext cx="318662" cy="318563"/>
          </a:xfrm>
          <a:prstGeom prst="rect">
            <a:avLst/>
          </a:prstGeom>
          <a:effectLst/>
        </p:spPr>
      </p:pic>
      <p:sp>
        <p:nvSpPr>
          <p:cNvPr id="18" name="CaixaDeTexto 17"/>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APLICAÇÃO DO MÍNIMO CONSTITUCIONAL EM SAÚDE</a:t>
            </a:r>
            <a:endParaRPr lang="pt-BR" sz="1800" b="1" dirty="0">
              <a:solidFill>
                <a:srgbClr val="C00000"/>
              </a:solidFill>
            </a:endParaRPr>
          </a:p>
        </p:txBody>
      </p:sp>
      <p:sp>
        <p:nvSpPr>
          <p:cNvPr id="19" name="Retângulo 18"/>
          <p:cNvSpPr/>
          <p:nvPr/>
        </p:nvSpPr>
        <p:spPr>
          <a:xfrm rot="10800000">
            <a:off x="4567794" y="430825"/>
            <a:ext cx="4572000" cy="345699"/>
          </a:xfrm>
          <a:prstGeom prst="rect">
            <a:avLst/>
          </a:prstGeom>
          <a:gradFill flip="none" rotWithShape="1">
            <a:gsLst>
              <a:gs pos="0">
                <a:srgbClr val="9BBB59"/>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7347099" y="439154"/>
            <a:ext cx="1835227" cy="338554"/>
          </a:xfrm>
          <a:prstGeom prst="rect">
            <a:avLst/>
          </a:prstGeom>
          <a:noFill/>
        </p:spPr>
        <p:txBody>
          <a:bodyPr wrap="square" rtlCol="0">
            <a:spAutoFit/>
          </a:bodyPr>
          <a:lstStyle/>
          <a:p>
            <a:pPr algn="r"/>
            <a:r>
              <a:rPr lang="pt-BR" sz="1600" b="1" dirty="0" smtClean="0">
                <a:solidFill>
                  <a:schemeClr val="bg1"/>
                </a:solidFill>
              </a:rPr>
              <a:t>PONTO ALTO</a:t>
            </a:r>
            <a:endParaRPr lang="pt-BR" sz="1600" b="1" dirty="0">
              <a:solidFill>
                <a:schemeClr val="bg1"/>
              </a:solidFill>
            </a:endParaRPr>
          </a:p>
        </p:txBody>
      </p:sp>
      <p:pic>
        <p:nvPicPr>
          <p:cNvPr id="305188" name="Picture 3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96633" y="860130"/>
            <a:ext cx="4557161" cy="628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5191" name="Picture 3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41994" y="2074854"/>
            <a:ext cx="1556453" cy="993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5193" name="Picture 41" descr="C:\Users\afinardi\Desktop\66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7482" y="944210"/>
            <a:ext cx="3298122" cy="3962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3773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05188"/>
                                        </p:tgtEl>
                                        <p:attrNameLst>
                                          <p:attrName>style.visibility</p:attrName>
                                        </p:attrNameLst>
                                      </p:cBhvr>
                                      <p:to>
                                        <p:strVal val="visible"/>
                                      </p:to>
                                    </p:set>
                                    <p:animEffect transition="in" filter="fade">
                                      <p:cBhvr>
                                        <p:cTn id="48" dur="1000"/>
                                        <p:tgtEl>
                                          <p:spTgt spid="305188"/>
                                        </p:tgtEl>
                                      </p:cBhvr>
                                    </p:animEffect>
                                    <p:anim calcmode="lin" valueType="num">
                                      <p:cBhvr>
                                        <p:cTn id="49" dur="1000" fill="hold"/>
                                        <p:tgtEl>
                                          <p:spTgt spid="305188"/>
                                        </p:tgtEl>
                                        <p:attrNameLst>
                                          <p:attrName>ppt_x</p:attrName>
                                        </p:attrNameLst>
                                      </p:cBhvr>
                                      <p:tavLst>
                                        <p:tav tm="0">
                                          <p:val>
                                            <p:strVal val="#ppt_x"/>
                                          </p:val>
                                        </p:tav>
                                        <p:tav tm="100000">
                                          <p:val>
                                            <p:strVal val="#ppt_x"/>
                                          </p:val>
                                        </p:tav>
                                      </p:tavLst>
                                    </p:anim>
                                    <p:anim calcmode="lin" valueType="num">
                                      <p:cBhvr>
                                        <p:cTn id="50" dur="1000" fill="hold"/>
                                        <p:tgtEl>
                                          <p:spTgt spid="30518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05191"/>
                                        </p:tgtEl>
                                        <p:attrNameLst>
                                          <p:attrName>style.visibility</p:attrName>
                                        </p:attrNameLst>
                                      </p:cBhvr>
                                      <p:to>
                                        <p:strVal val="visible"/>
                                      </p:to>
                                    </p:set>
                                    <p:animEffect transition="in" filter="fade">
                                      <p:cBhvr>
                                        <p:cTn id="53" dur="1000"/>
                                        <p:tgtEl>
                                          <p:spTgt spid="305191"/>
                                        </p:tgtEl>
                                      </p:cBhvr>
                                    </p:animEffect>
                                    <p:anim calcmode="lin" valueType="num">
                                      <p:cBhvr>
                                        <p:cTn id="54" dur="1000" fill="hold"/>
                                        <p:tgtEl>
                                          <p:spTgt spid="305191"/>
                                        </p:tgtEl>
                                        <p:attrNameLst>
                                          <p:attrName>ppt_x</p:attrName>
                                        </p:attrNameLst>
                                      </p:cBhvr>
                                      <p:tavLst>
                                        <p:tav tm="0">
                                          <p:val>
                                            <p:strVal val="#ppt_x"/>
                                          </p:val>
                                        </p:tav>
                                        <p:tav tm="100000">
                                          <p:val>
                                            <p:strVal val="#ppt_x"/>
                                          </p:val>
                                        </p:tav>
                                      </p:tavLst>
                                    </p:anim>
                                    <p:anim calcmode="lin" valueType="num">
                                      <p:cBhvr>
                                        <p:cTn id="55" dur="1000" fill="hold"/>
                                        <p:tgtEl>
                                          <p:spTgt spid="30519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05193"/>
                                        </p:tgtEl>
                                        <p:attrNameLst>
                                          <p:attrName>style.visibility</p:attrName>
                                        </p:attrNameLst>
                                      </p:cBhvr>
                                      <p:to>
                                        <p:strVal val="visible"/>
                                      </p:to>
                                    </p:set>
                                    <p:animEffect transition="in" filter="fade">
                                      <p:cBhvr>
                                        <p:cTn id="58" dur="1000"/>
                                        <p:tgtEl>
                                          <p:spTgt spid="305193"/>
                                        </p:tgtEl>
                                      </p:cBhvr>
                                    </p:animEffect>
                                    <p:anim calcmode="lin" valueType="num">
                                      <p:cBhvr>
                                        <p:cTn id="59" dur="1000" fill="hold"/>
                                        <p:tgtEl>
                                          <p:spTgt spid="305193"/>
                                        </p:tgtEl>
                                        <p:attrNameLst>
                                          <p:attrName>ppt_x</p:attrName>
                                        </p:attrNameLst>
                                      </p:cBhvr>
                                      <p:tavLst>
                                        <p:tav tm="0">
                                          <p:val>
                                            <p:strVal val="#ppt_x"/>
                                          </p:val>
                                        </p:tav>
                                        <p:tav tm="100000">
                                          <p:val>
                                            <p:strVal val="#ppt_x"/>
                                          </p:val>
                                        </p:tav>
                                      </p:tavLst>
                                    </p:anim>
                                    <p:anim calcmode="lin" valueType="num">
                                      <p:cBhvr>
                                        <p:cTn id="60" dur="1000" fill="hold"/>
                                        <p:tgtEl>
                                          <p:spTgt spid="305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p:bldP spid="18" grpId="0"/>
      <p:bldP spid="19"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grayscl/>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10" name="Retângulo 9"/>
          <p:cNvSpPr/>
          <p:nvPr/>
        </p:nvSpPr>
        <p:spPr>
          <a:xfrm>
            <a:off x="-85061" y="-60457"/>
            <a:ext cx="9312187" cy="5380601"/>
          </a:xfrm>
          <a:prstGeom prst="rect">
            <a:avLst/>
          </a:prstGeom>
          <a:solidFill>
            <a:srgbClr val="FFCC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
        <p:nvSpPr>
          <p:cNvPr id="11" name="CaixaDeTexto 10"/>
          <p:cNvSpPr txBox="1"/>
          <p:nvPr/>
        </p:nvSpPr>
        <p:spPr>
          <a:xfrm>
            <a:off x="5241851" y="1726464"/>
            <a:ext cx="3423684" cy="1569660"/>
          </a:xfrm>
          <a:prstGeom prst="rect">
            <a:avLst/>
          </a:prstGeom>
          <a:noFill/>
        </p:spPr>
        <p:txBody>
          <a:bodyPr wrap="square" rtlCol="0">
            <a:spAutoFit/>
          </a:bodyPr>
          <a:lstStyle/>
          <a:p>
            <a:pPr algn="ctr"/>
            <a:r>
              <a:rPr lang="pt-BR" sz="4800" b="1" dirty="0" smtClean="0"/>
              <a:t>PONTOS DE ATENÇÃO</a:t>
            </a:r>
            <a:endParaRPr lang="pt-BR" sz="4800" b="1" dirty="0"/>
          </a:p>
        </p:txBody>
      </p:sp>
    </p:spTree>
    <p:extLst>
      <p:ext uri="{BB962C8B-B14F-4D97-AF65-F5344CB8AC3E}">
        <p14:creationId xmlns:p14="http://schemas.microsoft.com/office/powerpoint/2010/main" xmlns="" val="1955676886"/>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3"/>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xmlns="" val="2902732912"/>
              </p:ext>
            </p:extLst>
          </p:nvPr>
        </p:nvGraphicFramePr>
        <p:xfrm>
          <a:off x="1665735" y="861675"/>
          <a:ext cx="5766427" cy="3454661"/>
        </p:xfrm>
        <a:graphic>
          <a:graphicData uri="http://schemas.openxmlformats.org/presentationml/2006/ole">
            <p:oleObj spid="_x0000_s311357" name="Planilha Habilitada para Macro" r:id="rId4" imgW="4562541" imgH="2733617" progId="Excel.SheetMacroEnabled.12">
              <p:link updateAutomatic="1"/>
            </p:oleObj>
          </a:graphicData>
        </a:graphic>
      </p:graphicFrame>
      <p:sp>
        <p:nvSpPr>
          <p:cNvPr id="12" name="CaixaDeTexto 11"/>
          <p:cNvSpPr txBox="1"/>
          <p:nvPr/>
        </p:nvSpPr>
        <p:spPr>
          <a:xfrm>
            <a:off x="5703330" y="4359775"/>
            <a:ext cx="3423103" cy="738664"/>
          </a:xfrm>
          <a:prstGeom prst="rect">
            <a:avLst/>
          </a:prstGeom>
          <a:noFill/>
        </p:spPr>
        <p:txBody>
          <a:bodyPr wrap="square" rtlCol="0">
            <a:spAutoFit/>
          </a:bodyPr>
          <a:lstStyle/>
          <a:p>
            <a:r>
              <a:rPr lang="pt-BR" sz="1400" b="1" u="sng" dirty="0"/>
              <a:t>Pontuação </a:t>
            </a:r>
            <a:r>
              <a:rPr lang="pt-BR" sz="1400" b="1" u="sng" dirty="0" smtClean="0"/>
              <a:t>média obtida</a:t>
            </a:r>
            <a:r>
              <a:rPr lang="pt-BR" sz="1400" dirty="0" smtClean="0"/>
              <a:t>: 	</a:t>
            </a:r>
            <a:r>
              <a:rPr lang="pt-BR" sz="1400" b="1" dirty="0" smtClean="0"/>
              <a:t>2015</a:t>
            </a:r>
            <a:r>
              <a:rPr lang="pt-BR" sz="1400" dirty="0" smtClean="0"/>
              <a:t>: 4,52</a:t>
            </a:r>
          </a:p>
          <a:p>
            <a:r>
              <a:rPr lang="pt-BR" sz="1400" b="1" dirty="0"/>
              <a:t>	</a:t>
            </a:r>
            <a:r>
              <a:rPr lang="pt-BR" sz="1400" b="1" dirty="0" smtClean="0"/>
              <a:t>					2016</a:t>
            </a:r>
            <a:r>
              <a:rPr lang="pt-BR" sz="1400" dirty="0" smtClean="0"/>
              <a:t>: 4,51</a:t>
            </a:r>
            <a:endParaRPr lang="pt-BR" sz="1400" dirty="0"/>
          </a:p>
          <a:p>
            <a:r>
              <a:rPr lang="pt-BR" sz="1400" b="1" dirty="0" smtClean="0"/>
              <a:t>						2017</a:t>
            </a:r>
            <a:r>
              <a:rPr lang="pt-BR" sz="1400" dirty="0" smtClean="0"/>
              <a:t>: 4,60</a:t>
            </a:r>
            <a:endParaRPr lang="pt-BR" sz="1400" dirty="0"/>
          </a:p>
        </p:txBody>
      </p:sp>
      <p:sp>
        <p:nvSpPr>
          <p:cNvPr id="13" name="Retângulo 12"/>
          <p:cNvSpPr/>
          <p:nvPr/>
        </p:nvSpPr>
        <p:spPr>
          <a:xfrm>
            <a:off x="5759597" y="4257824"/>
            <a:ext cx="2790210" cy="203902"/>
          </a:xfrm>
          <a:prstGeom prst="rect">
            <a:avLst/>
          </a:prstGeom>
        </p:spPr>
        <p:txBody>
          <a:bodyPr wrap="square" lIns="34290" tIns="17145" rIns="34290" bIns="17145">
            <a:spAutoFit/>
          </a:bodyPr>
          <a:lstStyle/>
          <a:p>
            <a:r>
              <a:rPr lang="pt-BR" sz="1100" dirty="0" smtClean="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rPr>
              <a:t>Pontuação Máxima: 05 pontos</a:t>
            </a:r>
            <a:endParaRPr lang="pt-BR" sz="1100" dirty="0">
              <a:ln w="18415" cmpd="sng">
                <a:noFill/>
                <a:prstDash val="solid"/>
              </a:ln>
              <a:solidFill>
                <a:srgbClr val="FF0000"/>
              </a:solidFill>
              <a:effectLst>
                <a:outerShdw blurRad="63500" dir="3600000" algn="tl" rotWithShape="0">
                  <a:srgbClr val="000000">
                    <a:alpha val="70000"/>
                  </a:srgbClr>
                </a:outerShdw>
              </a:effectLst>
              <a:latin typeface="Frutiger LT Std 87 ExtraBlk Cn" pitchFamily="34" charset="0"/>
            </a:endParaRPr>
          </a:p>
        </p:txBody>
      </p:sp>
      <p:sp>
        <p:nvSpPr>
          <p:cNvPr id="14" name="Retângulo 13"/>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rotWithShape="1">
          <a:blip r:embed="rId5" cstate="print">
            <a:duotone>
              <a:prstClr val="black"/>
              <a:schemeClr val="tx2">
                <a:tint val="45000"/>
                <a:satMod val="400000"/>
              </a:schemeClr>
            </a:duotone>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t="13998" b="17148"/>
          <a:stretch/>
        </p:blipFill>
        <p:spPr>
          <a:xfrm>
            <a:off x="4009274" y="496925"/>
            <a:ext cx="371968" cy="256032"/>
          </a:xfrm>
          <a:prstGeom prst="rect">
            <a:avLst/>
          </a:prstGeom>
          <a:effectLst/>
        </p:spPr>
      </p:pic>
      <p:sp>
        <p:nvSpPr>
          <p:cNvPr id="17" name="CaixaDeTexto 16"/>
          <p:cNvSpPr txBox="1"/>
          <p:nvPr/>
        </p:nvSpPr>
        <p:spPr>
          <a:xfrm>
            <a:off x="4435312" y="471052"/>
            <a:ext cx="637290"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Educ</a:t>
            </a:r>
            <a:endParaRPr lang="pt-BR" sz="1400" b="1" dirty="0">
              <a:solidFill>
                <a:schemeClr val="tx1">
                  <a:lumMod val="95000"/>
                  <a:lumOff val="5000"/>
                </a:schemeClr>
              </a:solidFill>
            </a:endParaRPr>
          </a:p>
        </p:txBody>
      </p:sp>
      <p:sp>
        <p:nvSpPr>
          <p:cNvPr id="18" name="CaixaDeTexto 17"/>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LEVANTAMENTO DA TAXA DE ABANDONO (EVASÃO ESCOLAR)</a:t>
            </a:r>
            <a:endParaRPr lang="pt-BR" sz="1800" b="1" dirty="0">
              <a:solidFill>
                <a:srgbClr val="C00000"/>
              </a:solidFill>
            </a:endParaRPr>
          </a:p>
        </p:txBody>
      </p:sp>
      <p:sp>
        <p:nvSpPr>
          <p:cNvPr id="20" name="Retângulo 19"/>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2" name="CaixaDeTexto 21"/>
          <p:cNvSpPr txBox="1"/>
          <p:nvPr/>
        </p:nvSpPr>
        <p:spPr>
          <a:xfrm>
            <a:off x="6084463" y="3617076"/>
            <a:ext cx="568604" cy="246221"/>
          </a:xfrm>
          <a:prstGeom prst="rect">
            <a:avLst/>
          </a:prstGeom>
          <a:solidFill>
            <a:schemeClr val="bg1"/>
          </a:solidFill>
        </p:spPr>
        <p:txBody>
          <a:bodyPr wrap="square" rtlCol="0">
            <a:spAutoFit/>
          </a:bodyPr>
          <a:lstStyle/>
          <a:p>
            <a:pPr algn="ctr"/>
            <a:r>
              <a:rPr lang="pt-BR" sz="1000" dirty="0" smtClean="0"/>
              <a:t>2017</a:t>
            </a:r>
            <a:endParaRPr lang="pt-BR" sz="1000" dirty="0"/>
          </a:p>
        </p:txBody>
      </p:sp>
      <p:sp>
        <p:nvSpPr>
          <p:cNvPr id="23" name="CaixaDeTexto 22"/>
          <p:cNvSpPr txBox="1"/>
          <p:nvPr/>
        </p:nvSpPr>
        <p:spPr>
          <a:xfrm>
            <a:off x="4283492" y="3617344"/>
            <a:ext cx="568604" cy="246221"/>
          </a:xfrm>
          <a:prstGeom prst="rect">
            <a:avLst/>
          </a:prstGeom>
          <a:solidFill>
            <a:schemeClr val="bg1"/>
          </a:solidFill>
        </p:spPr>
        <p:txBody>
          <a:bodyPr wrap="square" rtlCol="0">
            <a:spAutoFit/>
          </a:bodyPr>
          <a:lstStyle/>
          <a:p>
            <a:pPr algn="ctr"/>
            <a:r>
              <a:rPr lang="pt-BR" sz="1000" dirty="0" smtClean="0"/>
              <a:t>2016</a:t>
            </a:r>
            <a:endParaRPr lang="pt-BR" sz="1000" dirty="0"/>
          </a:p>
        </p:txBody>
      </p:sp>
      <p:sp>
        <p:nvSpPr>
          <p:cNvPr id="24" name="CaixaDeTexto 23"/>
          <p:cNvSpPr txBox="1"/>
          <p:nvPr/>
        </p:nvSpPr>
        <p:spPr>
          <a:xfrm>
            <a:off x="2468869" y="3617344"/>
            <a:ext cx="568604" cy="246221"/>
          </a:xfrm>
          <a:prstGeom prst="rect">
            <a:avLst/>
          </a:prstGeom>
          <a:solidFill>
            <a:schemeClr val="bg1"/>
          </a:solidFill>
        </p:spPr>
        <p:txBody>
          <a:bodyPr wrap="square" rtlCol="0">
            <a:spAutoFit/>
          </a:bodyPr>
          <a:lstStyle/>
          <a:p>
            <a:pPr algn="ctr"/>
            <a:r>
              <a:rPr lang="pt-BR" sz="1000" dirty="0" smtClean="0"/>
              <a:t>2015</a:t>
            </a:r>
            <a:endParaRPr lang="pt-BR" sz="1000" dirty="0"/>
          </a:p>
        </p:txBody>
      </p:sp>
    </p:spTree>
    <p:extLst>
      <p:ext uri="{BB962C8B-B14F-4D97-AF65-F5344CB8AC3E}">
        <p14:creationId xmlns:p14="http://schemas.microsoft.com/office/powerpoint/2010/main" xmlns="" val="651190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animBg="1"/>
      <p:bldP spid="17" grpId="0"/>
      <p:bldP spid="18" grpId="0"/>
      <p:bldP spid="20" grpId="0" animBg="1"/>
      <p:bldP spid="21"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3"/>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13" name="Retângulo 12"/>
          <p:cNvSpPr/>
          <p:nvPr/>
        </p:nvSpPr>
        <p:spPr>
          <a:xfrm>
            <a:off x="2626242" y="1638530"/>
            <a:ext cx="3912781" cy="520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pt-BR" sz="1400" dirty="0" smtClean="0">
                <a:ln w="18415" cmpd="sng">
                  <a:noFill/>
                  <a:prstDash val="solid"/>
                </a:ln>
                <a:solidFill>
                  <a:schemeClr val="tx1"/>
                </a:solidFill>
              </a:rPr>
              <a:t>Creche, Pré-Escola e Anos Iniciais</a:t>
            </a:r>
            <a:endParaRPr lang="pt-BR" sz="1400" dirty="0">
              <a:ln w="18415" cmpd="sng">
                <a:noFill/>
                <a:prstDash val="solid"/>
              </a:ln>
              <a:solidFill>
                <a:schemeClr val="tx1"/>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xmlns="" val="2541305792"/>
              </p:ext>
            </p:extLst>
          </p:nvPr>
        </p:nvGraphicFramePr>
        <p:xfrm>
          <a:off x="1869312" y="952607"/>
          <a:ext cx="5407768" cy="4050721"/>
        </p:xfrm>
        <a:graphic>
          <a:graphicData uri="http://schemas.openxmlformats.org/presentationml/2006/ole">
            <p:oleObj spid="_x0000_s312384" name="Planilha Habilitada para Macro" r:id="rId4" imgW="3101271" imgH="2741498" progId="Excel.SheetMacroEnabled.12">
              <p:link updateAutomatic="1"/>
            </p:oleObj>
          </a:graphicData>
        </a:graphic>
      </p:graphicFrame>
      <p:sp>
        <p:nvSpPr>
          <p:cNvPr id="14" name="Retângulo 13"/>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rotWithShape="1">
          <a:blip r:embed="rId5" cstate="print">
            <a:duotone>
              <a:prstClr val="black"/>
              <a:schemeClr val="tx2">
                <a:tint val="45000"/>
                <a:satMod val="400000"/>
              </a:schemeClr>
            </a:duotone>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t="13998" b="17148"/>
          <a:stretch/>
        </p:blipFill>
        <p:spPr>
          <a:xfrm>
            <a:off x="4009274" y="496925"/>
            <a:ext cx="371968" cy="256032"/>
          </a:xfrm>
          <a:prstGeom prst="rect">
            <a:avLst/>
          </a:prstGeom>
          <a:effectLst/>
        </p:spPr>
      </p:pic>
      <p:sp>
        <p:nvSpPr>
          <p:cNvPr id="17" name="CaixaDeTexto 16"/>
          <p:cNvSpPr txBox="1"/>
          <p:nvPr/>
        </p:nvSpPr>
        <p:spPr>
          <a:xfrm>
            <a:off x="4435312" y="471052"/>
            <a:ext cx="637290"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Educ</a:t>
            </a:r>
            <a:endParaRPr lang="pt-BR" sz="1400" b="1" dirty="0">
              <a:solidFill>
                <a:schemeClr val="tx1">
                  <a:lumMod val="95000"/>
                  <a:lumOff val="5000"/>
                </a:schemeClr>
              </a:solidFill>
            </a:endParaRPr>
          </a:p>
        </p:txBody>
      </p:sp>
      <p:sp>
        <p:nvSpPr>
          <p:cNvPr id="18" name="CaixaDeTexto 17"/>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INFRAESTRUTURA ESCOLAR</a:t>
            </a:r>
            <a:endParaRPr lang="pt-BR" sz="1800" b="1" dirty="0">
              <a:solidFill>
                <a:srgbClr val="C00000"/>
              </a:solidFill>
            </a:endParaRPr>
          </a:p>
        </p:txBody>
      </p:sp>
      <p:sp>
        <p:nvSpPr>
          <p:cNvPr id="12" name="Retângulo 11"/>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0" name="CaixaDeTexto 19"/>
          <p:cNvSpPr txBox="1"/>
          <p:nvPr/>
        </p:nvSpPr>
        <p:spPr>
          <a:xfrm>
            <a:off x="2954422" y="4618886"/>
            <a:ext cx="745707" cy="369332"/>
          </a:xfrm>
          <a:prstGeom prst="rect">
            <a:avLst/>
          </a:prstGeom>
          <a:solidFill>
            <a:schemeClr val="bg1"/>
          </a:solidFill>
        </p:spPr>
        <p:txBody>
          <a:bodyPr wrap="square" rtlCol="0">
            <a:spAutoFit/>
          </a:bodyPr>
          <a:lstStyle/>
          <a:p>
            <a:pPr algn="ctr"/>
            <a:r>
              <a:rPr lang="pt-BR" sz="1800" dirty="0" smtClean="0"/>
              <a:t>2016</a:t>
            </a:r>
            <a:endParaRPr lang="pt-BR" sz="1800" dirty="0"/>
          </a:p>
        </p:txBody>
      </p:sp>
      <p:sp>
        <p:nvSpPr>
          <p:cNvPr id="21" name="CaixaDeTexto 20"/>
          <p:cNvSpPr txBox="1"/>
          <p:nvPr/>
        </p:nvSpPr>
        <p:spPr>
          <a:xfrm>
            <a:off x="5424722" y="4633410"/>
            <a:ext cx="745707" cy="369332"/>
          </a:xfrm>
          <a:prstGeom prst="rect">
            <a:avLst/>
          </a:prstGeom>
          <a:solidFill>
            <a:schemeClr val="bg1"/>
          </a:solidFill>
        </p:spPr>
        <p:txBody>
          <a:bodyPr wrap="square" rtlCol="0">
            <a:spAutoFit/>
          </a:bodyPr>
          <a:lstStyle/>
          <a:p>
            <a:pPr algn="ctr"/>
            <a:r>
              <a:rPr lang="pt-BR" sz="1800" dirty="0" smtClean="0"/>
              <a:t>2017</a:t>
            </a:r>
            <a:endParaRPr lang="pt-BR" sz="1800" dirty="0"/>
          </a:p>
        </p:txBody>
      </p:sp>
    </p:spTree>
    <p:extLst>
      <p:ext uri="{BB962C8B-B14F-4D97-AF65-F5344CB8AC3E}">
        <p14:creationId xmlns:p14="http://schemas.microsoft.com/office/powerpoint/2010/main" xmlns="" val="1588305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animBg="1"/>
      <p:bldP spid="17" grpId="0"/>
      <p:bldP spid="18" grpId="0"/>
      <p:bldP spid="12" grpId="0" animBg="1"/>
      <p:bldP spid="19" grpId="0"/>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30" y="777708"/>
            <a:ext cx="9140624" cy="436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AUSÊNCIA DE PROFESSORES</a:t>
            </a:r>
            <a:endParaRPr lang="pt-BR" sz="1800" b="1" dirty="0">
              <a:solidFill>
                <a:srgbClr val="C00000"/>
              </a:solidFill>
            </a:endParaRPr>
          </a:p>
        </p:txBody>
      </p:sp>
      <p:sp>
        <p:nvSpPr>
          <p:cNvPr id="10" name="Retângulo 9"/>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14" name="CaixaDeTexto 13"/>
          <p:cNvSpPr txBox="1"/>
          <p:nvPr/>
        </p:nvSpPr>
        <p:spPr>
          <a:xfrm>
            <a:off x="464293" y="948152"/>
            <a:ext cx="745707" cy="369332"/>
          </a:xfrm>
          <a:prstGeom prst="rect">
            <a:avLst/>
          </a:prstGeom>
          <a:solidFill>
            <a:schemeClr val="bg1"/>
          </a:solidFill>
        </p:spPr>
        <p:txBody>
          <a:bodyPr wrap="square" rtlCol="0">
            <a:spAutoFit/>
          </a:bodyPr>
          <a:lstStyle/>
          <a:p>
            <a:pPr algn="ctr"/>
            <a:r>
              <a:rPr lang="pt-BR" sz="1800" dirty="0" smtClean="0"/>
              <a:t>2017</a:t>
            </a:r>
            <a:endParaRPr lang="pt-BR" sz="1800" dirty="0"/>
          </a:p>
        </p:txBody>
      </p:sp>
      <p:sp>
        <p:nvSpPr>
          <p:cNvPr id="21" name="CaixaDeTexto 20"/>
          <p:cNvSpPr txBox="1"/>
          <p:nvPr/>
        </p:nvSpPr>
        <p:spPr>
          <a:xfrm>
            <a:off x="5838468" y="1259824"/>
            <a:ext cx="745707" cy="369332"/>
          </a:xfrm>
          <a:prstGeom prst="rect">
            <a:avLst/>
          </a:prstGeom>
          <a:solidFill>
            <a:schemeClr val="bg1"/>
          </a:solidFill>
        </p:spPr>
        <p:txBody>
          <a:bodyPr wrap="square" rtlCol="0">
            <a:spAutoFit/>
          </a:bodyPr>
          <a:lstStyle/>
          <a:p>
            <a:pPr algn="ctr"/>
            <a:r>
              <a:rPr lang="pt-BR" sz="1800" dirty="0" smtClean="0"/>
              <a:t>2016</a:t>
            </a:r>
            <a:endParaRPr lang="pt-BR" sz="1800" dirty="0"/>
          </a:p>
        </p:txBody>
      </p:sp>
      <p:sp>
        <p:nvSpPr>
          <p:cNvPr id="22" name="CaixaDeTexto 21"/>
          <p:cNvSpPr txBox="1"/>
          <p:nvPr/>
        </p:nvSpPr>
        <p:spPr>
          <a:xfrm>
            <a:off x="539535" y="846883"/>
            <a:ext cx="8046746" cy="400110"/>
          </a:xfrm>
          <a:prstGeom prst="rect">
            <a:avLst/>
          </a:prstGeom>
          <a:solidFill>
            <a:schemeClr val="bg1"/>
          </a:solidFill>
        </p:spPr>
        <p:txBody>
          <a:bodyPr wrap="square" rtlCol="0">
            <a:spAutoFit/>
          </a:bodyPr>
          <a:lstStyle/>
          <a:p>
            <a:pPr algn="ctr"/>
            <a:r>
              <a:rPr lang="pt-BR" sz="2000" dirty="0" smtClean="0">
                <a:latin typeface="Arial" pitchFamily="34" charset="0"/>
                <a:cs typeface="Arial" pitchFamily="34" charset="0"/>
              </a:rPr>
              <a:t>Municípios por Faixa de Ausências de Professores</a:t>
            </a:r>
            <a:endParaRPr lang="pt-BR" sz="2000" dirty="0">
              <a:latin typeface="Arial" pitchFamily="34" charset="0"/>
              <a:cs typeface="Arial" pitchFamily="34" charset="0"/>
            </a:endParaRPr>
          </a:p>
        </p:txBody>
      </p:sp>
      <p:grpSp>
        <p:nvGrpSpPr>
          <p:cNvPr id="5" name="Grupo 4"/>
          <p:cNvGrpSpPr/>
          <p:nvPr/>
        </p:nvGrpSpPr>
        <p:grpSpPr>
          <a:xfrm>
            <a:off x="1237587" y="1250096"/>
            <a:ext cx="1919081" cy="2008074"/>
            <a:chOff x="1237587" y="1347376"/>
            <a:chExt cx="1919081" cy="2008074"/>
          </a:xfrm>
        </p:grpSpPr>
        <p:sp>
          <p:nvSpPr>
            <p:cNvPr id="13" name="CaixaDeTexto 12"/>
            <p:cNvSpPr txBox="1"/>
            <p:nvPr/>
          </p:nvSpPr>
          <p:spPr>
            <a:xfrm>
              <a:off x="1698384" y="1347376"/>
              <a:ext cx="745707" cy="369332"/>
            </a:xfrm>
            <a:prstGeom prst="rect">
              <a:avLst/>
            </a:prstGeom>
            <a:solidFill>
              <a:schemeClr val="bg1"/>
            </a:solidFill>
          </p:spPr>
          <p:txBody>
            <a:bodyPr wrap="square" rtlCol="0">
              <a:spAutoFit/>
            </a:bodyPr>
            <a:lstStyle/>
            <a:p>
              <a:pPr algn="ctr"/>
              <a:r>
                <a:rPr lang="pt-BR" sz="1800" dirty="0" smtClean="0"/>
                <a:t>2016</a:t>
              </a:r>
              <a:endParaRPr lang="pt-BR" sz="1800" dirty="0"/>
            </a:p>
          </p:txBody>
        </p:sp>
        <p:pic>
          <p:nvPicPr>
            <p:cNvPr id="3287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7587" y="1884640"/>
              <a:ext cx="1667300" cy="1374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ângulo 3"/>
            <p:cNvSpPr/>
            <p:nvPr/>
          </p:nvSpPr>
          <p:spPr>
            <a:xfrm>
              <a:off x="2544417" y="2941983"/>
              <a:ext cx="612251" cy="41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3287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7587" y="3562185"/>
            <a:ext cx="1775969" cy="1415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aixaDeTexto 14"/>
          <p:cNvSpPr txBox="1"/>
          <p:nvPr/>
        </p:nvSpPr>
        <p:spPr>
          <a:xfrm>
            <a:off x="1698384" y="3213774"/>
            <a:ext cx="745707" cy="369332"/>
          </a:xfrm>
          <a:prstGeom prst="rect">
            <a:avLst/>
          </a:prstGeom>
          <a:solidFill>
            <a:schemeClr val="bg1"/>
          </a:solidFill>
        </p:spPr>
        <p:txBody>
          <a:bodyPr wrap="square" rtlCol="0">
            <a:spAutoFit/>
          </a:bodyPr>
          <a:lstStyle/>
          <a:p>
            <a:pPr algn="ctr"/>
            <a:r>
              <a:rPr lang="pt-BR" sz="1800" dirty="0" smtClean="0"/>
              <a:t>2017</a:t>
            </a:r>
            <a:endParaRPr lang="pt-BR" sz="1800" dirty="0"/>
          </a:p>
        </p:txBody>
      </p:sp>
      <p:pic>
        <p:nvPicPr>
          <p:cNvPr id="32870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3364" y="1711267"/>
            <a:ext cx="1468833" cy="1628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870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65184" y="3562185"/>
            <a:ext cx="1502488" cy="1463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871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28981" y="2483961"/>
            <a:ext cx="12573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871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13556" y="2955194"/>
            <a:ext cx="1871133"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Imagem 25"/>
          <p:cNvPicPr>
            <a:picLocks noChangeAspect="1"/>
          </p:cNvPicPr>
          <p:nvPr/>
        </p:nvPicPr>
        <p:blipFill rotWithShape="1">
          <a:blip r:embed="rId9" cstate="print">
            <a:duotone>
              <a:prstClr val="black"/>
              <a:schemeClr val="tx2">
                <a:tint val="45000"/>
                <a:satMod val="400000"/>
              </a:schemeClr>
            </a:duotone>
            <a:extLst>
              <a:ext uri="{BEBA8EAE-BF5A-486C-A8C5-ECC9F3942E4B}">
                <a14:imgProps xmlns:a14="http://schemas.microsoft.com/office/drawing/2010/main" xmlns="">
                  <a14:imgLayer r:embed="rId10">
                    <a14:imgEffect>
                      <a14:brightnessContrast bright="-40000" contrast="-40000"/>
                    </a14:imgEffect>
                  </a14:imgLayer>
                </a14:imgProps>
              </a:ext>
              <a:ext uri="{28A0092B-C50C-407E-A947-70E740481C1C}">
                <a14:useLocalDpi xmlns:a14="http://schemas.microsoft.com/office/drawing/2010/main" xmlns="" val="0"/>
              </a:ext>
            </a:extLst>
          </a:blip>
          <a:srcRect t="13998" b="17148"/>
          <a:stretch/>
        </p:blipFill>
        <p:spPr>
          <a:xfrm>
            <a:off x="4009274" y="496925"/>
            <a:ext cx="371968" cy="256032"/>
          </a:xfrm>
          <a:prstGeom prst="rect">
            <a:avLst/>
          </a:prstGeom>
          <a:effectLst/>
        </p:spPr>
      </p:pic>
      <p:sp>
        <p:nvSpPr>
          <p:cNvPr id="27" name="CaixaDeTexto 26"/>
          <p:cNvSpPr txBox="1"/>
          <p:nvPr/>
        </p:nvSpPr>
        <p:spPr>
          <a:xfrm>
            <a:off x="4435312" y="471052"/>
            <a:ext cx="637290"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Educ</a:t>
            </a:r>
            <a:endParaRPr lang="pt-BR" sz="1400" b="1" dirty="0">
              <a:solidFill>
                <a:schemeClr val="tx1">
                  <a:lumMod val="95000"/>
                  <a:lumOff val="5000"/>
                </a:schemeClr>
              </a:solidFill>
            </a:endParaRPr>
          </a:p>
        </p:txBody>
      </p:sp>
      <p:sp>
        <p:nvSpPr>
          <p:cNvPr id="28" name="CaixaDeTexto 27"/>
          <p:cNvSpPr txBox="1"/>
          <p:nvPr/>
        </p:nvSpPr>
        <p:spPr>
          <a:xfrm>
            <a:off x="5858561" y="3214178"/>
            <a:ext cx="745707" cy="369332"/>
          </a:xfrm>
          <a:prstGeom prst="rect">
            <a:avLst/>
          </a:prstGeom>
          <a:noFill/>
        </p:spPr>
        <p:txBody>
          <a:bodyPr wrap="square" rtlCol="0">
            <a:spAutoFit/>
          </a:bodyPr>
          <a:lstStyle/>
          <a:p>
            <a:pPr algn="ctr"/>
            <a:r>
              <a:rPr lang="pt-BR" sz="1800" dirty="0" smtClean="0"/>
              <a:t>2017</a:t>
            </a:r>
            <a:endParaRPr lang="pt-BR" sz="1800" dirty="0"/>
          </a:p>
        </p:txBody>
      </p:sp>
    </p:spTree>
    <p:extLst>
      <p:ext uri="{BB962C8B-B14F-4D97-AF65-F5344CB8AC3E}">
        <p14:creationId xmlns:p14="http://schemas.microsoft.com/office/powerpoint/2010/main" xmlns="" val="2405355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8707"/>
                                        </p:tgtEl>
                                        <p:attrNameLst>
                                          <p:attrName>style.visibility</p:attrName>
                                        </p:attrNameLst>
                                      </p:cBhvr>
                                      <p:to>
                                        <p:strVal val="visible"/>
                                      </p:to>
                                    </p:set>
                                    <p:animEffect transition="in" filter="fade">
                                      <p:cBhvr>
                                        <p:cTn id="63" dur="1000"/>
                                        <p:tgtEl>
                                          <p:spTgt spid="328707"/>
                                        </p:tgtEl>
                                      </p:cBhvr>
                                    </p:animEffect>
                                    <p:anim calcmode="lin" valueType="num">
                                      <p:cBhvr>
                                        <p:cTn id="64" dur="1000" fill="hold"/>
                                        <p:tgtEl>
                                          <p:spTgt spid="328707"/>
                                        </p:tgtEl>
                                        <p:attrNameLst>
                                          <p:attrName>ppt_x</p:attrName>
                                        </p:attrNameLst>
                                      </p:cBhvr>
                                      <p:tavLst>
                                        <p:tav tm="0">
                                          <p:val>
                                            <p:strVal val="#ppt_x"/>
                                          </p:val>
                                        </p:tav>
                                        <p:tav tm="100000">
                                          <p:val>
                                            <p:strVal val="#ppt_x"/>
                                          </p:val>
                                        </p:tav>
                                      </p:tavLst>
                                    </p:anim>
                                    <p:anim calcmode="lin" valueType="num">
                                      <p:cBhvr>
                                        <p:cTn id="65" dur="1000" fill="hold"/>
                                        <p:tgtEl>
                                          <p:spTgt spid="32870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8708"/>
                                        </p:tgtEl>
                                        <p:attrNameLst>
                                          <p:attrName>style.visibility</p:attrName>
                                        </p:attrNameLst>
                                      </p:cBhvr>
                                      <p:to>
                                        <p:strVal val="visible"/>
                                      </p:to>
                                    </p:set>
                                    <p:animEffect transition="in" filter="fade">
                                      <p:cBhvr>
                                        <p:cTn id="73" dur="1000"/>
                                        <p:tgtEl>
                                          <p:spTgt spid="328708"/>
                                        </p:tgtEl>
                                      </p:cBhvr>
                                    </p:animEffect>
                                    <p:anim calcmode="lin" valueType="num">
                                      <p:cBhvr>
                                        <p:cTn id="74" dur="1000" fill="hold"/>
                                        <p:tgtEl>
                                          <p:spTgt spid="328708"/>
                                        </p:tgtEl>
                                        <p:attrNameLst>
                                          <p:attrName>ppt_x</p:attrName>
                                        </p:attrNameLst>
                                      </p:cBhvr>
                                      <p:tavLst>
                                        <p:tav tm="0">
                                          <p:val>
                                            <p:strVal val="#ppt_x"/>
                                          </p:val>
                                        </p:tav>
                                        <p:tav tm="100000">
                                          <p:val>
                                            <p:strVal val="#ppt_x"/>
                                          </p:val>
                                        </p:tav>
                                      </p:tavLst>
                                    </p:anim>
                                    <p:anim calcmode="lin" valueType="num">
                                      <p:cBhvr>
                                        <p:cTn id="75" dur="1000" fill="hold"/>
                                        <p:tgtEl>
                                          <p:spTgt spid="32870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28709"/>
                                        </p:tgtEl>
                                        <p:attrNameLst>
                                          <p:attrName>style.visibility</p:attrName>
                                        </p:attrNameLst>
                                      </p:cBhvr>
                                      <p:to>
                                        <p:strVal val="visible"/>
                                      </p:to>
                                    </p:set>
                                    <p:animEffect transition="in" filter="fade">
                                      <p:cBhvr>
                                        <p:cTn id="78" dur="1000"/>
                                        <p:tgtEl>
                                          <p:spTgt spid="328709"/>
                                        </p:tgtEl>
                                      </p:cBhvr>
                                    </p:animEffect>
                                    <p:anim calcmode="lin" valueType="num">
                                      <p:cBhvr>
                                        <p:cTn id="79" dur="1000" fill="hold"/>
                                        <p:tgtEl>
                                          <p:spTgt spid="328709"/>
                                        </p:tgtEl>
                                        <p:attrNameLst>
                                          <p:attrName>ppt_x</p:attrName>
                                        </p:attrNameLst>
                                      </p:cBhvr>
                                      <p:tavLst>
                                        <p:tav tm="0">
                                          <p:val>
                                            <p:strVal val="#ppt_x"/>
                                          </p:val>
                                        </p:tav>
                                        <p:tav tm="100000">
                                          <p:val>
                                            <p:strVal val="#ppt_x"/>
                                          </p:val>
                                        </p:tav>
                                      </p:tavLst>
                                    </p:anim>
                                    <p:anim calcmode="lin" valueType="num">
                                      <p:cBhvr>
                                        <p:cTn id="80" dur="1000" fill="hold"/>
                                        <p:tgtEl>
                                          <p:spTgt spid="32870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28710"/>
                                        </p:tgtEl>
                                        <p:attrNameLst>
                                          <p:attrName>style.visibility</p:attrName>
                                        </p:attrNameLst>
                                      </p:cBhvr>
                                      <p:to>
                                        <p:strVal val="visible"/>
                                      </p:to>
                                    </p:set>
                                    <p:animEffect transition="in" filter="fade">
                                      <p:cBhvr>
                                        <p:cTn id="83" dur="1000"/>
                                        <p:tgtEl>
                                          <p:spTgt spid="328710"/>
                                        </p:tgtEl>
                                      </p:cBhvr>
                                    </p:animEffect>
                                    <p:anim calcmode="lin" valueType="num">
                                      <p:cBhvr>
                                        <p:cTn id="84" dur="1000" fill="hold"/>
                                        <p:tgtEl>
                                          <p:spTgt spid="328710"/>
                                        </p:tgtEl>
                                        <p:attrNameLst>
                                          <p:attrName>ppt_x</p:attrName>
                                        </p:attrNameLst>
                                      </p:cBhvr>
                                      <p:tavLst>
                                        <p:tav tm="0">
                                          <p:val>
                                            <p:strVal val="#ppt_x"/>
                                          </p:val>
                                        </p:tav>
                                        <p:tav tm="100000">
                                          <p:val>
                                            <p:strVal val="#ppt_x"/>
                                          </p:val>
                                        </p:tav>
                                      </p:tavLst>
                                    </p:anim>
                                    <p:anim calcmode="lin" valueType="num">
                                      <p:cBhvr>
                                        <p:cTn id="85" dur="1000" fill="hold"/>
                                        <p:tgtEl>
                                          <p:spTgt spid="32871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28711"/>
                                        </p:tgtEl>
                                        <p:attrNameLst>
                                          <p:attrName>style.visibility</p:attrName>
                                        </p:attrNameLst>
                                      </p:cBhvr>
                                      <p:to>
                                        <p:strVal val="visible"/>
                                      </p:to>
                                    </p:set>
                                    <p:animEffect transition="in" filter="fade">
                                      <p:cBhvr>
                                        <p:cTn id="88" dur="1000"/>
                                        <p:tgtEl>
                                          <p:spTgt spid="328711"/>
                                        </p:tgtEl>
                                      </p:cBhvr>
                                    </p:animEffect>
                                    <p:anim calcmode="lin" valueType="num">
                                      <p:cBhvr>
                                        <p:cTn id="89" dur="1000" fill="hold"/>
                                        <p:tgtEl>
                                          <p:spTgt spid="328711"/>
                                        </p:tgtEl>
                                        <p:attrNameLst>
                                          <p:attrName>ppt_x</p:attrName>
                                        </p:attrNameLst>
                                      </p:cBhvr>
                                      <p:tavLst>
                                        <p:tav tm="0">
                                          <p:val>
                                            <p:strVal val="#ppt_x"/>
                                          </p:val>
                                        </p:tav>
                                        <p:tav tm="100000">
                                          <p:val>
                                            <p:strVal val="#ppt_x"/>
                                          </p:val>
                                        </p:tav>
                                      </p:tavLst>
                                    </p:anim>
                                    <p:anim calcmode="lin" valueType="num">
                                      <p:cBhvr>
                                        <p:cTn id="90" dur="1000" fill="hold"/>
                                        <p:tgtEl>
                                          <p:spTgt spid="32871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0" grpId="0"/>
      <p:bldP spid="10" grpId="0" animBg="1"/>
      <p:bldP spid="11" grpId="0"/>
      <p:bldP spid="14" grpId="0" animBg="1"/>
      <p:bldP spid="21" grpId="0" animBg="1"/>
      <p:bldP spid="22" grpId="0" animBg="1"/>
      <p:bldP spid="15" grpId="0" animBg="1"/>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C:\Users\afinardi\Desktop\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446" y="721209"/>
            <a:ext cx="7526183" cy="43576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COMPOSIÇÃO GERAL DO ÍNDICE</a:t>
            </a:r>
            <a:endParaRPr lang="pt-BR" sz="1800" b="1" dirty="0">
              <a:solidFill>
                <a:srgbClr val="C00000"/>
              </a:solidFill>
            </a:endParaRPr>
          </a:p>
        </p:txBody>
      </p:sp>
      <p:sp>
        <p:nvSpPr>
          <p:cNvPr id="3" name="CaixaDeTexto 2"/>
          <p:cNvSpPr txBox="1"/>
          <p:nvPr/>
        </p:nvSpPr>
        <p:spPr>
          <a:xfrm>
            <a:off x="6731533" y="1614790"/>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60 quesitos</a:t>
            </a:r>
            <a:endParaRPr lang="pt-BR" sz="1200" b="1" dirty="0">
              <a:latin typeface="Arial" pitchFamily="34" charset="0"/>
              <a:cs typeface="Arial" pitchFamily="34" charset="0"/>
            </a:endParaRPr>
          </a:p>
        </p:txBody>
      </p:sp>
      <p:sp>
        <p:nvSpPr>
          <p:cNvPr id="6" name="CaixaDeTexto 5"/>
          <p:cNvSpPr txBox="1"/>
          <p:nvPr/>
        </p:nvSpPr>
        <p:spPr>
          <a:xfrm>
            <a:off x="7029840" y="4559028"/>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56 quesitos</a:t>
            </a:r>
            <a:endParaRPr lang="pt-BR" sz="1200" b="1" dirty="0">
              <a:latin typeface="Arial" pitchFamily="34" charset="0"/>
              <a:cs typeface="Arial" pitchFamily="34" charset="0"/>
            </a:endParaRPr>
          </a:p>
        </p:txBody>
      </p:sp>
      <p:sp>
        <p:nvSpPr>
          <p:cNvPr id="7" name="CaixaDeTexto 6"/>
          <p:cNvSpPr txBox="1"/>
          <p:nvPr/>
        </p:nvSpPr>
        <p:spPr>
          <a:xfrm>
            <a:off x="3947694" y="4866501"/>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46 quesitos</a:t>
            </a:r>
            <a:endParaRPr lang="pt-BR" sz="1200" b="1" dirty="0">
              <a:latin typeface="Arial" pitchFamily="34" charset="0"/>
              <a:cs typeface="Arial" pitchFamily="34" charset="0"/>
            </a:endParaRPr>
          </a:p>
        </p:txBody>
      </p:sp>
      <p:sp>
        <p:nvSpPr>
          <p:cNvPr id="9" name="CaixaDeTexto 8"/>
          <p:cNvSpPr txBox="1"/>
          <p:nvPr/>
        </p:nvSpPr>
        <p:spPr>
          <a:xfrm>
            <a:off x="1249890" y="4615088"/>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16 quesitos</a:t>
            </a:r>
            <a:endParaRPr lang="pt-BR" sz="1200" b="1" dirty="0">
              <a:latin typeface="Arial" pitchFamily="34" charset="0"/>
              <a:cs typeface="Arial" pitchFamily="34" charset="0"/>
            </a:endParaRPr>
          </a:p>
        </p:txBody>
      </p:sp>
      <p:sp>
        <p:nvSpPr>
          <p:cNvPr id="10" name="CaixaDeTexto 9"/>
          <p:cNvSpPr txBox="1"/>
          <p:nvPr/>
        </p:nvSpPr>
        <p:spPr>
          <a:xfrm>
            <a:off x="954819" y="1946464"/>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30 quesitos</a:t>
            </a:r>
            <a:endParaRPr lang="pt-BR" sz="1200" b="1" dirty="0">
              <a:latin typeface="Arial" pitchFamily="34" charset="0"/>
              <a:cs typeface="Arial" pitchFamily="34" charset="0"/>
            </a:endParaRPr>
          </a:p>
        </p:txBody>
      </p:sp>
      <p:sp>
        <p:nvSpPr>
          <p:cNvPr id="11" name="CaixaDeTexto 10"/>
          <p:cNvSpPr txBox="1"/>
          <p:nvPr/>
        </p:nvSpPr>
        <p:spPr>
          <a:xfrm>
            <a:off x="2021618" y="1165013"/>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10 quesitos</a:t>
            </a:r>
            <a:endParaRPr lang="pt-BR" sz="1200" b="1" dirty="0">
              <a:latin typeface="Arial" pitchFamily="34" charset="0"/>
              <a:cs typeface="Arial" pitchFamily="34" charset="0"/>
            </a:endParaRPr>
          </a:p>
        </p:txBody>
      </p:sp>
      <p:sp>
        <p:nvSpPr>
          <p:cNvPr id="12" name="CaixaDeTexto 11"/>
          <p:cNvSpPr txBox="1"/>
          <p:nvPr/>
        </p:nvSpPr>
        <p:spPr>
          <a:xfrm>
            <a:off x="4707362" y="1184468"/>
            <a:ext cx="1225685" cy="276999"/>
          </a:xfrm>
          <a:prstGeom prst="rect">
            <a:avLst/>
          </a:prstGeom>
          <a:noFill/>
        </p:spPr>
        <p:txBody>
          <a:bodyPr wrap="square" rtlCol="0">
            <a:spAutoFit/>
          </a:bodyPr>
          <a:lstStyle/>
          <a:p>
            <a:r>
              <a:rPr lang="pt-BR" sz="1200" b="1" dirty="0" smtClean="0">
                <a:latin typeface="Arial" pitchFamily="34" charset="0"/>
                <a:cs typeface="Arial" pitchFamily="34" charset="0"/>
              </a:rPr>
              <a:t>20 quesitos</a:t>
            </a:r>
            <a:endParaRPr lang="pt-BR" sz="1200" b="1" dirty="0">
              <a:latin typeface="Arial" pitchFamily="34" charset="0"/>
              <a:cs typeface="Arial" pitchFamily="34" charset="0"/>
            </a:endParaRPr>
          </a:p>
        </p:txBody>
      </p:sp>
    </p:spTree>
    <p:extLst>
      <p:ext uri="{BB962C8B-B14F-4D97-AF65-F5344CB8AC3E}">
        <p14:creationId xmlns:p14="http://schemas.microsoft.com/office/powerpoint/2010/main" xmlns="" val="3331921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01058"/>
                                        </p:tgtEl>
                                        <p:attrNameLst>
                                          <p:attrName>style.visibility</p:attrName>
                                        </p:attrNameLst>
                                      </p:cBhvr>
                                      <p:to>
                                        <p:strVal val="visible"/>
                                      </p:to>
                                    </p:set>
                                    <p:animEffect transition="in" filter="wheel(1)">
                                      <p:cBhvr>
                                        <p:cTn id="11" dur="2000"/>
                                        <p:tgtEl>
                                          <p:spTgt spid="301058"/>
                                        </p:tgtEl>
                                      </p:cBhvr>
                                    </p:animEffect>
                                  </p:childTnLst>
                                </p:cTn>
                              </p:par>
                            </p:childTnLst>
                          </p:cTn>
                        </p:par>
                        <p:par>
                          <p:cTn id="12" fill="hold">
                            <p:stCondLst>
                              <p:cond delay="3000"/>
                            </p:stCondLst>
                            <p:childTnLst>
                              <p:par>
                                <p:cTn id="13" presetID="26"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2">
                                          <p:stCondLst>
                                            <p:cond delay="0"/>
                                          </p:stCondLst>
                                        </p:cTn>
                                        <p:tgtEl>
                                          <p:spTgt spid="3"/>
                                        </p:tgtEl>
                                      </p:cBhvr>
                                    </p:animEffect>
                                    <p:anim calcmode="lin" valueType="num">
                                      <p:cBhvr>
                                        <p:cTn id="16" dur="22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83"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83" tmFilter="0, 0; 0.125,0.2665; 0.25,0.4; 0.375,0.465; 0.5,0.5;  0.625,0.535; 0.75,0.6; 0.875,0.7335; 1,1">
                                          <p:stCondLst>
                                            <p:cond delay="83"/>
                                          </p:stCondLst>
                                        </p:cTn>
                                        <p:tgtEl>
                                          <p:spTgt spid="3"/>
                                        </p:tgtEl>
                                        <p:attrNameLst>
                                          <p:attrName>ppt_y</p:attrName>
                                        </p:attrNameLst>
                                      </p:cBhvr>
                                      <p:tavLst>
                                        <p:tav tm="0" fmla="#ppt_y-sin(pi*$)/9">
                                          <p:val>
                                            <p:fltVal val="0"/>
                                          </p:val>
                                        </p:tav>
                                        <p:tav tm="100000">
                                          <p:val>
                                            <p:fltVal val="1"/>
                                          </p:val>
                                        </p:tav>
                                      </p:tavLst>
                                    </p:anim>
                                    <p:anim calcmode="lin" valueType="num">
                                      <p:cBhvr>
                                        <p:cTn id="19" dur="41" tmFilter="0, 0; 0.125,0.2665; 0.25,0.4; 0.375,0.465; 0.5,0.5;  0.625,0.535; 0.75,0.6; 0.875,0.7335; 1,1">
                                          <p:stCondLst>
                                            <p:cond delay="166"/>
                                          </p:stCondLst>
                                        </p:cTn>
                                        <p:tgtEl>
                                          <p:spTgt spid="3"/>
                                        </p:tgtEl>
                                        <p:attrNameLst>
                                          <p:attrName>ppt_y</p:attrName>
                                        </p:attrNameLst>
                                      </p:cBhvr>
                                      <p:tavLst>
                                        <p:tav tm="0" fmla="#ppt_y-sin(pi*$)/27">
                                          <p:val>
                                            <p:fltVal val="0"/>
                                          </p:val>
                                        </p:tav>
                                        <p:tav tm="100000">
                                          <p:val>
                                            <p:fltVal val="1"/>
                                          </p:val>
                                        </p:tav>
                                      </p:tavLst>
                                    </p:anim>
                                    <p:anim calcmode="lin" valueType="num">
                                      <p:cBhvr>
                                        <p:cTn id="20" dur="21" tmFilter="0, 0; 0.125,0.2665; 0.25,0.4; 0.375,0.465; 0.5,0.5;  0.625,0.535; 0.75,0.6; 0.875,0.7335; 1,1">
                                          <p:stCondLst>
                                            <p:cond delay="207"/>
                                          </p:stCondLst>
                                        </p:cTn>
                                        <p:tgtEl>
                                          <p:spTgt spid="3"/>
                                        </p:tgtEl>
                                        <p:attrNameLst>
                                          <p:attrName>ppt_y</p:attrName>
                                        </p:attrNameLst>
                                      </p:cBhvr>
                                      <p:tavLst>
                                        <p:tav tm="0" fmla="#ppt_y-sin(pi*$)/81">
                                          <p:val>
                                            <p:fltVal val="0"/>
                                          </p:val>
                                        </p:tav>
                                        <p:tav tm="100000">
                                          <p:val>
                                            <p:fltVal val="1"/>
                                          </p:val>
                                        </p:tav>
                                      </p:tavLst>
                                    </p:anim>
                                    <p:animScale>
                                      <p:cBhvr>
                                        <p:cTn id="21" dur="3">
                                          <p:stCondLst>
                                            <p:cond delay="81"/>
                                          </p:stCondLst>
                                        </p:cTn>
                                        <p:tgtEl>
                                          <p:spTgt spid="3"/>
                                        </p:tgtEl>
                                      </p:cBhvr>
                                      <p:to x="100000" y="60000"/>
                                    </p:animScale>
                                    <p:animScale>
                                      <p:cBhvr>
                                        <p:cTn id="22" dur="21" decel="50000">
                                          <p:stCondLst>
                                            <p:cond delay="85"/>
                                          </p:stCondLst>
                                        </p:cTn>
                                        <p:tgtEl>
                                          <p:spTgt spid="3"/>
                                        </p:tgtEl>
                                      </p:cBhvr>
                                      <p:to x="100000" y="100000"/>
                                    </p:animScale>
                                    <p:animScale>
                                      <p:cBhvr>
                                        <p:cTn id="23" dur="3">
                                          <p:stCondLst>
                                            <p:cond delay="164"/>
                                          </p:stCondLst>
                                        </p:cTn>
                                        <p:tgtEl>
                                          <p:spTgt spid="3"/>
                                        </p:tgtEl>
                                      </p:cBhvr>
                                      <p:to x="100000" y="80000"/>
                                    </p:animScale>
                                    <p:animScale>
                                      <p:cBhvr>
                                        <p:cTn id="24" dur="21" decel="50000">
                                          <p:stCondLst>
                                            <p:cond delay="167"/>
                                          </p:stCondLst>
                                        </p:cTn>
                                        <p:tgtEl>
                                          <p:spTgt spid="3"/>
                                        </p:tgtEl>
                                      </p:cBhvr>
                                      <p:to x="100000" y="100000"/>
                                    </p:animScale>
                                    <p:animScale>
                                      <p:cBhvr>
                                        <p:cTn id="25" dur="3">
                                          <p:stCondLst>
                                            <p:cond delay="205"/>
                                          </p:stCondLst>
                                        </p:cTn>
                                        <p:tgtEl>
                                          <p:spTgt spid="3"/>
                                        </p:tgtEl>
                                      </p:cBhvr>
                                      <p:to x="100000" y="90000"/>
                                    </p:animScale>
                                    <p:animScale>
                                      <p:cBhvr>
                                        <p:cTn id="26" dur="21" decel="50000">
                                          <p:stCondLst>
                                            <p:cond delay="208"/>
                                          </p:stCondLst>
                                        </p:cTn>
                                        <p:tgtEl>
                                          <p:spTgt spid="3"/>
                                        </p:tgtEl>
                                      </p:cBhvr>
                                      <p:to x="100000" y="100000"/>
                                    </p:animScale>
                                    <p:animScale>
                                      <p:cBhvr>
                                        <p:cTn id="27" dur="3">
                                          <p:stCondLst>
                                            <p:cond delay="226"/>
                                          </p:stCondLst>
                                        </p:cTn>
                                        <p:tgtEl>
                                          <p:spTgt spid="3"/>
                                        </p:tgtEl>
                                      </p:cBhvr>
                                      <p:to x="100000" y="95000"/>
                                    </p:animScale>
                                    <p:animScale>
                                      <p:cBhvr>
                                        <p:cTn id="28" dur="21" decel="50000">
                                          <p:stCondLst>
                                            <p:cond delay="229"/>
                                          </p:stCondLst>
                                        </p:cTn>
                                        <p:tgtEl>
                                          <p:spTgt spid="3"/>
                                        </p:tgtEl>
                                      </p:cBhvr>
                                      <p:to x="100000" y="100000"/>
                                    </p:animScale>
                                  </p:childTnLst>
                                </p:cTn>
                              </p:par>
                            </p:childTnLst>
                          </p:cTn>
                        </p:par>
                        <p:par>
                          <p:cTn id="29" fill="hold">
                            <p:stCondLst>
                              <p:cond delay="3250"/>
                            </p:stCondLst>
                            <p:childTnLst>
                              <p:par>
                                <p:cTn id="30" presetID="26"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2">
                                          <p:stCondLst>
                                            <p:cond delay="0"/>
                                          </p:stCondLst>
                                        </p:cTn>
                                        <p:tgtEl>
                                          <p:spTgt spid="6"/>
                                        </p:tgtEl>
                                      </p:cBhvr>
                                    </p:animEffect>
                                    <p:anim calcmode="lin" valueType="num">
                                      <p:cBhvr>
                                        <p:cTn id="33" dur="22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8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83" tmFilter="0, 0; 0.125,0.2665; 0.25,0.4; 0.375,0.465; 0.5,0.5;  0.625,0.535; 0.75,0.6; 0.875,0.7335; 1,1">
                                          <p:stCondLst>
                                            <p:cond delay="83"/>
                                          </p:stCondLst>
                                        </p:cTn>
                                        <p:tgtEl>
                                          <p:spTgt spid="6"/>
                                        </p:tgtEl>
                                        <p:attrNameLst>
                                          <p:attrName>ppt_y</p:attrName>
                                        </p:attrNameLst>
                                      </p:cBhvr>
                                      <p:tavLst>
                                        <p:tav tm="0" fmla="#ppt_y-sin(pi*$)/9">
                                          <p:val>
                                            <p:fltVal val="0"/>
                                          </p:val>
                                        </p:tav>
                                        <p:tav tm="100000">
                                          <p:val>
                                            <p:fltVal val="1"/>
                                          </p:val>
                                        </p:tav>
                                      </p:tavLst>
                                    </p:anim>
                                    <p:anim calcmode="lin" valueType="num">
                                      <p:cBhvr>
                                        <p:cTn id="36" dur="41" tmFilter="0, 0; 0.125,0.2665; 0.25,0.4; 0.375,0.465; 0.5,0.5;  0.625,0.535; 0.75,0.6; 0.875,0.7335; 1,1">
                                          <p:stCondLst>
                                            <p:cond delay="166"/>
                                          </p:stCondLst>
                                        </p:cTn>
                                        <p:tgtEl>
                                          <p:spTgt spid="6"/>
                                        </p:tgtEl>
                                        <p:attrNameLst>
                                          <p:attrName>ppt_y</p:attrName>
                                        </p:attrNameLst>
                                      </p:cBhvr>
                                      <p:tavLst>
                                        <p:tav tm="0" fmla="#ppt_y-sin(pi*$)/27">
                                          <p:val>
                                            <p:fltVal val="0"/>
                                          </p:val>
                                        </p:tav>
                                        <p:tav tm="100000">
                                          <p:val>
                                            <p:fltVal val="1"/>
                                          </p:val>
                                        </p:tav>
                                      </p:tavLst>
                                    </p:anim>
                                    <p:anim calcmode="lin" valueType="num">
                                      <p:cBhvr>
                                        <p:cTn id="37" dur="21" tmFilter="0, 0; 0.125,0.2665; 0.25,0.4; 0.375,0.465; 0.5,0.5;  0.625,0.535; 0.75,0.6; 0.875,0.7335; 1,1">
                                          <p:stCondLst>
                                            <p:cond delay="207"/>
                                          </p:stCondLst>
                                        </p:cTn>
                                        <p:tgtEl>
                                          <p:spTgt spid="6"/>
                                        </p:tgtEl>
                                        <p:attrNameLst>
                                          <p:attrName>ppt_y</p:attrName>
                                        </p:attrNameLst>
                                      </p:cBhvr>
                                      <p:tavLst>
                                        <p:tav tm="0" fmla="#ppt_y-sin(pi*$)/81">
                                          <p:val>
                                            <p:fltVal val="0"/>
                                          </p:val>
                                        </p:tav>
                                        <p:tav tm="100000">
                                          <p:val>
                                            <p:fltVal val="1"/>
                                          </p:val>
                                        </p:tav>
                                      </p:tavLst>
                                    </p:anim>
                                    <p:animScale>
                                      <p:cBhvr>
                                        <p:cTn id="38" dur="3">
                                          <p:stCondLst>
                                            <p:cond delay="81"/>
                                          </p:stCondLst>
                                        </p:cTn>
                                        <p:tgtEl>
                                          <p:spTgt spid="6"/>
                                        </p:tgtEl>
                                      </p:cBhvr>
                                      <p:to x="100000" y="60000"/>
                                    </p:animScale>
                                    <p:animScale>
                                      <p:cBhvr>
                                        <p:cTn id="39" dur="21" decel="50000">
                                          <p:stCondLst>
                                            <p:cond delay="85"/>
                                          </p:stCondLst>
                                        </p:cTn>
                                        <p:tgtEl>
                                          <p:spTgt spid="6"/>
                                        </p:tgtEl>
                                      </p:cBhvr>
                                      <p:to x="100000" y="100000"/>
                                    </p:animScale>
                                    <p:animScale>
                                      <p:cBhvr>
                                        <p:cTn id="40" dur="3">
                                          <p:stCondLst>
                                            <p:cond delay="164"/>
                                          </p:stCondLst>
                                        </p:cTn>
                                        <p:tgtEl>
                                          <p:spTgt spid="6"/>
                                        </p:tgtEl>
                                      </p:cBhvr>
                                      <p:to x="100000" y="80000"/>
                                    </p:animScale>
                                    <p:animScale>
                                      <p:cBhvr>
                                        <p:cTn id="41" dur="21" decel="50000">
                                          <p:stCondLst>
                                            <p:cond delay="167"/>
                                          </p:stCondLst>
                                        </p:cTn>
                                        <p:tgtEl>
                                          <p:spTgt spid="6"/>
                                        </p:tgtEl>
                                      </p:cBhvr>
                                      <p:to x="100000" y="100000"/>
                                    </p:animScale>
                                    <p:animScale>
                                      <p:cBhvr>
                                        <p:cTn id="42" dur="3">
                                          <p:stCondLst>
                                            <p:cond delay="205"/>
                                          </p:stCondLst>
                                        </p:cTn>
                                        <p:tgtEl>
                                          <p:spTgt spid="6"/>
                                        </p:tgtEl>
                                      </p:cBhvr>
                                      <p:to x="100000" y="90000"/>
                                    </p:animScale>
                                    <p:animScale>
                                      <p:cBhvr>
                                        <p:cTn id="43" dur="21" decel="50000">
                                          <p:stCondLst>
                                            <p:cond delay="208"/>
                                          </p:stCondLst>
                                        </p:cTn>
                                        <p:tgtEl>
                                          <p:spTgt spid="6"/>
                                        </p:tgtEl>
                                      </p:cBhvr>
                                      <p:to x="100000" y="100000"/>
                                    </p:animScale>
                                    <p:animScale>
                                      <p:cBhvr>
                                        <p:cTn id="44" dur="3">
                                          <p:stCondLst>
                                            <p:cond delay="226"/>
                                          </p:stCondLst>
                                        </p:cTn>
                                        <p:tgtEl>
                                          <p:spTgt spid="6"/>
                                        </p:tgtEl>
                                      </p:cBhvr>
                                      <p:to x="100000" y="95000"/>
                                    </p:animScale>
                                    <p:animScale>
                                      <p:cBhvr>
                                        <p:cTn id="45" dur="21" decel="50000">
                                          <p:stCondLst>
                                            <p:cond delay="229"/>
                                          </p:stCondLst>
                                        </p:cTn>
                                        <p:tgtEl>
                                          <p:spTgt spid="6"/>
                                        </p:tgtEl>
                                      </p:cBhvr>
                                      <p:to x="100000" y="100000"/>
                                    </p:animScale>
                                  </p:childTnLst>
                                </p:cTn>
                              </p:par>
                            </p:childTnLst>
                          </p:cTn>
                        </p:par>
                        <p:par>
                          <p:cTn id="46" fill="hold">
                            <p:stCondLst>
                              <p:cond delay="3500"/>
                            </p:stCondLst>
                            <p:childTnLst>
                              <p:par>
                                <p:cTn id="47" presetID="26"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72">
                                          <p:stCondLst>
                                            <p:cond delay="0"/>
                                          </p:stCondLst>
                                        </p:cTn>
                                        <p:tgtEl>
                                          <p:spTgt spid="7"/>
                                        </p:tgtEl>
                                      </p:cBhvr>
                                    </p:animEffect>
                                    <p:anim calcmode="lin" valueType="num">
                                      <p:cBhvr>
                                        <p:cTn id="50" dur="22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8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83" tmFilter="0, 0; 0.125,0.2665; 0.25,0.4; 0.375,0.465; 0.5,0.5;  0.625,0.535; 0.75,0.6; 0.875,0.7335; 1,1">
                                          <p:stCondLst>
                                            <p:cond delay="83"/>
                                          </p:stCondLst>
                                        </p:cTn>
                                        <p:tgtEl>
                                          <p:spTgt spid="7"/>
                                        </p:tgtEl>
                                        <p:attrNameLst>
                                          <p:attrName>ppt_y</p:attrName>
                                        </p:attrNameLst>
                                      </p:cBhvr>
                                      <p:tavLst>
                                        <p:tav tm="0" fmla="#ppt_y-sin(pi*$)/9">
                                          <p:val>
                                            <p:fltVal val="0"/>
                                          </p:val>
                                        </p:tav>
                                        <p:tav tm="100000">
                                          <p:val>
                                            <p:fltVal val="1"/>
                                          </p:val>
                                        </p:tav>
                                      </p:tavLst>
                                    </p:anim>
                                    <p:anim calcmode="lin" valueType="num">
                                      <p:cBhvr>
                                        <p:cTn id="53" dur="41" tmFilter="0, 0; 0.125,0.2665; 0.25,0.4; 0.375,0.465; 0.5,0.5;  0.625,0.535; 0.75,0.6; 0.875,0.7335; 1,1">
                                          <p:stCondLst>
                                            <p:cond delay="166"/>
                                          </p:stCondLst>
                                        </p:cTn>
                                        <p:tgtEl>
                                          <p:spTgt spid="7"/>
                                        </p:tgtEl>
                                        <p:attrNameLst>
                                          <p:attrName>ppt_y</p:attrName>
                                        </p:attrNameLst>
                                      </p:cBhvr>
                                      <p:tavLst>
                                        <p:tav tm="0" fmla="#ppt_y-sin(pi*$)/27">
                                          <p:val>
                                            <p:fltVal val="0"/>
                                          </p:val>
                                        </p:tav>
                                        <p:tav tm="100000">
                                          <p:val>
                                            <p:fltVal val="1"/>
                                          </p:val>
                                        </p:tav>
                                      </p:tavLst>
                                    </p:anim>
                                    <p:anim calcmode="lin" valueType="num">
                                      <p:cBhvr>
                                        <p:cTn id="54" dur="21" tmFilter="0, 0; 0.125,0.2665; 0.25,0.4; 0.375,0.465; 0.5,0.5;  0.625,0.535; 0.75,0.6; 0.875,0.7335; 1,1">
                                          <p:stCondLst>
                                            <p:cond delay="207"/>
                                          </p:stCondLst>
                                        </p:cTn>
                                        <p:tgtEl>
                                          <p:spTgt spid="7"/>
                                        </p:tgtEl>
                                        <p:attrNameLst>
                                          <p:attrName>ppt_y</p:attrName>
                                        </p:attrNameLst>
                                      </p:cBhvr>
                                      <p:tavLst>
                                        <p:tav tm="0" fmla="#ppt_y-sin(pi*$)/81">
                                          <p:val>
                                            <p:fltVal val="0"/>
                                          </p:val>
                                        </p:tav>
                                        <p:tav tm="100000">
                                          <p:val>
                                            <p:fltVal val="1"/>
                                          </p:val>
                                        </p:tav>
                                      </p:tavLst>
                                    </p:anim>
                                    <p:animScale>
                                      <p:cBhvr>
                                        <p:cTn id="55" dur="3">
                                          <p:stCondLst>
                                            <p:cond delay="81"/>
                                          </p:stCondLst>
                                        </p:cTn>
                                        <p:tgtEl>
                                          <p:spTgt spid="7"/>
                                        </p:tgtEl>
                                      </p:cBhvr>
                                      <p:to x="100000" y="60000"/>
                                    </p:animScale>
                                    <p:animScale>
                                      <p:cBhvr>
                                        <p:cTn id="56" dur="21" decel="50000">
                                          <p:stCondLst>
                                            <p:cond delay="85"/>
                                          </p:stCondLst>
                                        </p:cTn>
                                        <p:tgtEl>
                                          <p:spTgt spid="7"/>
                                        </p:tgtEl>
                                      </p:cBhvr>
                                      <p:to x="100000" y="100000"/>
                                    </p:animScale>
                                    <p:animScale>
                                      <p:cBhvr>
                                        <p:cTn id="57" dur="3">
                                          <p:stCondLst>
                                            <p:cond delay="164"/>
                                          </p:stCondLst>
                                        </p:cTn>
                                        <p:tgtEl>
                                          <p:spTgt spid="7"/>
                                        </p:tgtEl>
                                      </p:cBhvr>
                                      <p:to x="100000" y="80000"/>
                                    </p:animScale>
                                    <p:animScale>
                                      <p:cBhvr>
                                        <p:cTn id="58" dur="21" decel="50000">
                                          <p:stCondLst>
                                            <p:cond delay="167"/>
                                          </p:stCondLst>
                                        </p:cTn>
                                        <p:tgtEl>
                                          <p:spTgt spid="7"/>
                                        </p:tgtEl>
                                      </p:cBhvr>
                                      <p:to x="100000" y="100000"/>
                                    </p:animScale>
                                    <p:animScale>
                                      <p:cBhvr>
                                        <p:cTn id="59" dur="3">
                                          <p:stCondLst>
                                            <p:cond delay="205"/>
                                          </p:stCondLst>
                                        </p:cTn>
                                        <p:tgtEl>
                                          <p:spTgt spid="7"/>
                                        </p:tgtEl>
                                      </p:cBhvr>
                                      <p:to x="100000" y="90000"/>
                                    </p:animScale>
                                    <p:animScale>
                                      <p:cBhvr>
                                        <p:cTn id="60" dur="21" decel="50000">
                                          <p:stCondLst>
                                            <p:cond delay="208"/>
                                          </p:stCondLst>
                                        </p:cTn>
                                        <p:tgtEl>
                                          <p:spTgt spid="7"/>
                                        </p:tgtEl>
                                      </p:cBhvr>
                                      <p:to x="100000" y="100000"/>
                                    </p:animScale>
                                    <p:animScale>
                                      <p:cBhvr>
                                        <p:cTn id="61" dur="3">
                                          <p:stCondLst>
                                            <p:cond delay="226"/>
                                          </p:stCondLst>
                                        </p:cTn>
                                        <p:tgtEl>
                                          <p:spTgt spid="7"/>
                                        </p:tgtEl>
                                      </p:cBhvr>
                                      <p:to x="100000" y="95000"/>
                                    </p:animScale>
                                    <p:animScale>
                                      <p:cBhvr>
                                        <p:cTn id="62" dur="21" decel="50000">
                                          <p:stCondLst>
                                            <p:cond delay="229"/>
                                          </p:stCondLst>
                                        </p:cTn>
                                        <p:tgtEl>
                                          <p:spTgt spid="7"/>
                                        </p:tgtEl>
                                      </p:cBhvr>
                                      <p:to x="100000" y="100000"/>
                                    </p:animScale>
                                  </p:childTnLst>
                                </p:cTn>
                              </p:par>
                            </p:childTnLst>
                          </p:cTn>
                        </p:par>
                        <p:par>
                          <p:cTn id="63" fill="hold">
                            <p:stCondLst>
                              <p:cond delay="3750"/>
                            </p:stCondLst>
                            <p:childTnLst>
                              <p:par>
                                <p:cTn id="64" presetID="26"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72">
                                          <p:stCondLst>
                                            <p:cond delay="0"/>
                                          </p:stCondLst>
                                        </p:cTn>
                                        <p:tgtEl>
                                          <p:spTgt spid="9"/>
                                        </p:tgtEl>
                                      </p:cBhvr>
                                    </p:animEffect>
                                    <p:anim calcmode="lin" valueType="num">
                                      <p:cBhvr>
                                        <p:cTn id="67" dur="22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8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83" tmFilter="0, 0; 0.125,0.2665; 0.25,0.4; 0.375,0.465; 0.5,0.5;  0.625,0.535; 0.75,0.6; 0.875,0.7335; 1,1">
                                          <p:stCondLst>
                                            <p:cond delay="83"/>
                                          </p:stCondLst>
                                        </p:cTn>
                                        <p:tgtEl>
                                          <p:spTgt spid="9"/>
                                        </p:tgtEl>
                                        <p:attrNameLst>
                                          <p:attrName>ppt_y</p:attrName>
                                        </p:attrNameLst>
                                      </p:cBhvr>
                                      <p:tavLst>
                                        <p:tav tm="0" fmla="#ppt_y-sin(pi*$)/9">
                                          <p:val>
                                            <p:fltVal val="0"/>
                                          </p:val>
                                        </p:tav>
                                        <p:tav tm="100000">
                                          <p:val>
                                            <p:fltVal val="1"/>
                                          </p:val>
                                        </p:tav>
                                      </p:tavLst>
                                    </p:anim>
                                    <p:anim calcmode="lin" valueType="num">
                                      <p:cBhvr>
                                        <p:cTn id="70" dur="41" tmFilter="0, 0; 0.125,0.2665; 0.25,0.4; 0.375,0.465; 0.5,0.5;  0.625,0.535; 0.75,0.6; 0.875,0.7335; 1,1">
                                          <p:stCondLst>
                                            <p:cond delay="166"/>
                                          </p:stCondLst>
                                        </p:cTn>
                                        <p:tgtEl>
                                          <p:spTgt spid="9"/>
                                        </p:tgtEl>
                                        <p:attrNameLst>
                                          <p:attrName>ppt_y</p:attrName>
                                        </p:attrNameLst>
                                      </p:cBhvr>
                                      <p:tavLst>
                                        <p:tav tm="0" fmla="#ppt_y-sin(pi*$)/27">
                                          <p:val>
                                            <p:fltVal val="0"/>
                                          </p:val>
                                        </p:tav>
                                        <p:tav tm="100000">
                                          <p:val>
                                            <p:fltVal val="1"/>
                                          </p:val>
                                        </p:tav>
                                      </p:tavLst>
                                    </p:anim>
                                    <p:anim calcmode="lin" valueType="num">
                                      <p:cBhvr>
                                        <p:cTn id="71" dur="21" tmFilter="0, 0; 0.125,0.2665; 0.25,0.4; 0.375,0.465; 0.5,0.5;  0.625,0.535; 0.75,0.6; 0.875,0.7335; 1,1">
                                          <p:stCondLst>
                                            <p:cond delay="207"/>
                                          </p:stCondLst>
                                        </p:cTn>
                                        <p:tgtEl>
                                          <p:spTgt spid="9"/>
                                        </p:tgtEl>
                                        <p:attrNameLst>
                                          <p:attrName>ppt_y</p:attrName>
                                        </p:attrNameLst>
                                      </p:cBhvr>
                                      <p:tavLst>
                                        <p:tav tm="0" fmla="#ppt_y-sin(pi*$)/81">
                                          <p:val>
                                            <p:fltVal val="0"/>
                                          </p:val>
                                        </p:tav>
                                        <p:tav tm="100000">
                                          <p:val>
                                            <p:fltVal val="1"/>
                                          </p:val>
                                        </p:tav>
                                      </p:tavLst>
                                    </p:anim>
                                    <p:animScale>
                                      <p:cBhvr>
                                        <p:cTn id="72" dur="3">
                                          <p:stCondLst>
                                            <p:cond delay="81"/>
                                          </p:stCondLst>
                                        </p:cTn>
                                        <p:tgtEl>
                                          <p:spTgt spid="9"/>
                                        </p:tgtEl>
                                      </p:cBhvr>
                                      <p:to x="100000" y="60000"/>
                                    </p:animScale>
                                    <p:animScale>
                                      <p:cBhvr>
                                        <p:cTn id="73" dur="21" decel="50000">
                                          <p:stCondLst>
                                            <p:cond delay="85"/>
                                          </p:stCondLst>
                                        </p:cTn>
                                        <p:tgtEl>
                                          <p:spTgt spid="9"/>
                                        </p:tgtEl>
                                      </p:cBhvr>
                                      <p:to x="100000" y="100000"/>
                                    </p:animScale>
                                    <p:animScale>
                                      <p:cBhvr>
                                        <p:cTn id="74" dur="3">
                                          <p:stCondLst>
                                            <p:cond delay="164"/>
                                          </p:stCondLst>
                                        </p:cTn>
                                        <p:tgtEl>
                                          <p:spTgt spid="9"/>
                                        </p:tgtEl>
                                      </p:cBhvr>
                                      <p:to x="100000" y="80000"/>
                                    </p:animScale>
                                    <p:animScale>
                                      <p:cBhvr>
                                        <p:cTn id="75" dur="21" decel="50000">
                                          <p:stCondLst>
                                            <p:cond delay="167"/>
                                          </p:stCondLst>
                                        </p:cTn>
                                        <p:tgtEl>
                                          <p:spTgt spid="9"/>
                                        </p:tgtEl>
                                      </p:cBhvr>
                                      <p:to x="100000" y="100000"/>
                                    </p:animScale>
                                    <p:animScale>
                                      <p:cBhvr>
                                        <p:cTn id="76" dur="3">
                                          <p:stCondLst>
                                            <p:cond delay="205"/>
                                          </p:stCondLst>
                                        </p:cTn>
                                        <p:tgtEl>
                                          <p:spTgt spid="9"/>
                                        </p:tgtEl>
                                      </p:cBhvr>
                                      <p:to x="100000" y="90000"/>
                                    </p:animScale>
                                    <p:animScale>
                                      <p:cBhvr>
                                        <p:cTn id="77" dur="21" decel="50000">
                                          <p:stCondLst>
                                            <p:cond delay="208"/>
                                          </p:stCondLst>
                                        </p:cTn>
                                        <p:tgtEl>
                                          <p:spTgt spid="9"/>
                                        </p:tgtEl>
                                      </p:cBhvr>
                                      <p:to x="100000" y="100000"/>
                                    </p:animScale>
                                    <p:animScale>
                                      <p:cBhvr>
                                        <p:cTn id="78" dur="3">
                                          <p:stCondLst>
                                            <p:cond delay="226"/>
                                          </p:stCondLst>
                                        </p:cTn>
                                        <p:tgtEl>
                                          <p:spTgt spid="9"/>
                                        </p:tgtEl>
                                      </p:cBhvr>
                                      <p:to x="100000" y="95000"/>
                                    </p:animScale>
                                    <p:animScale>
                                      <p:cBhvr>
                                        <p:cTn id="79" dur="21" decel="50000">
                                          <p:stCondLst>
                                            <p:cond delay="229"/>
                                          </p:stCondLst>
                                        </p:cTn>
                                        <p:tgtEl>
                                          <p:spTgt spid="9"/>
                                        </p:tgtEl>
                                      </p:cBhvr>
                                      <p:to x="100000" y="100000"/>
                                    </p:animScale>
                                  </p:childTnLst>
                                </p:cTn>
                              </p:par>
                            </p:childTnLst>
                          </p:cTn>
                        </p:par>
                        <p:par>
                          <p:cTn id="80" fill="hold">
                            <p:stCondLst>
                              <p:cond delay="4000"/>
                            </p:stCondLst>
                            <p:childTnLst>
                              <p:par>
                                <p:cTn id="81" presetID="26"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72">
                                          <p:stCondLst>
                                            <p:cond delay="0"/>
                                          </p:stCondLst>
                                        </p:cTn>
                                        <p:tgtEl>
                                          <p:spTgt spid="10"/>
                                        </p:tgtEl>
                                      </p:cBhvr>
                                    </p:animEffect>
                                    <p:anim calcmode="lin" valueType="num">
                                      <p:cBhvr>
                                        <p:cTn id="84" dur="22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83"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83" tmFilter="0, 0; 0.125,0.2665; 0.25,0.4; 0.375,0.465; 0.5,0.5;  0.625,0.535; 0.75,0.6; 0.875,0.7335; 1,1">
                                          <p:stCondLst>
                                            <p:cond delay="83"/>
                                          </p:stCondLst>
                                        </p:cTn>
                                        <p:tgtEl>
                                          <p:spTgt spid="10"/>
                                        </p:tgtEl>
                                        <p:attrNameLst>
                                          <p:attrName>ppt_y</p:attrName>
                                        </p:attrNameLst>
                                      </p:cBhvr>
                                      <p:tavLst>
                                        <p:tav tm="0" fmla="#ppt_y-sin(pi*$)/9">
                                          <p:val>
                                            <p:fltVal val="0"/>
                                          </p:val>
                                        </p:tav>
                                        <p:tav tm="100000">
                                          <p:val>
                                            <p:fltVal val="1"/>
                                          </p:val>
                                        </p:tav>
                                      </p:tavLst>
                                    </p:anim>
                                    <p:anim calcmode="lin" valueType="num">
                                      <p:cBhvr>
                                        <p:cTn id="87" dur="41" tmFilter="0, 0; 0.125,0.2665; 0.25,0.4; 0.375,0.465; 0.5,0.5;  0.625,0.535; 0.75,0.6; 0.875,0.7335; 1,1">
                                          <p:stCondLst>
                                            <p:cond delay="166"/>
                                          </p:stCondLst>
                                        </p:cTn>
                                        <p:tgtEl>
                                          <p:spTgt spid="10"/>
                                        </p:tgtEl>
                                        <p:attrNameLst>
                                          <p:attrName>ppt_y</p:attrName>
                                        </p:attrNameLst>
                                      </p:cBhvr>
                                      <p:tavLst>
                                        <p:tav tm="0" fmla="#ppt_y-sin(pi*$)/27">
                                          <p:val>
                                            <p:fltVal val="0"/>
                                          </p:val>
                                        </p:tav>
                                        <p:tav tm="100000">
                                          <p:val>
                                            <p:fltVal val="1"/>
                                          </p:val>
                                        </p:tav>
                                      </p:tavLst>
                                    </p:anim>
                                    <p:anim calcmode="lin" valueType="num">
                                      <p:cBhvr>
                                        <p:cTn id="88" dur="21" tmFilter="0, 0; 0.125,0.2665; 0.25,0.4; 0.375,0.465; 0.5,0.5;  0.625,0.535; 0.75,0.6; 0.875,0.7335; 1,1">
                                          <p:stCondLst>
                                            <p:cond delay="207"/>
                                          </p:stCondLst>
                                        </p:cTn>
                                        <p:tgtEl>
                                          <p:spTgt spid="10"/>
                                        </p:tgtEl>
                                        <p:attrNameLst>
                                          <p:attrName>ppt_y</p:attrName>
                                        </p:attrNameLst>
                                      </p:cBhvr>
                                      <p:tavLst>
                                        <p:tav tm="0" fmla="#ppt_y-sin(pi*$)/81">
                                          <p:val>
                                            <p:fltVal val="0"/>
                                          </p:val>
                                        </p:tav>
                                        <p:tav tm="100000">
                                          <p:val>
                                            <p:fltVal val="1"/>
                                          </p:val>
                                        </p:tav>
                                      </p:tavLst>
                                    </p:anim>
                                    <p:animScale>
                                      <p:cBhvr>
                                        <p:cTn id="89" dur="3">
                                          <p:stCondLst>
                                            <p:cond delay="81"/>
                                          </p:stCondLst>
                                        </p:cTn>
                                        <p:tgtEl>
                                          <p:spTgt spid="10"/>
                                        </p:tgtEl>
                                      </p:cBhvr>
                                      <p:to x="100000" y="60000"/>
                                    </p:animScale>
                                    <p:animScale>
                                      <p:cBhvr>
                                        <p:cTn id="90" dur="21" decel="50000">
                                          <p:stCondLst>
                                            <p:cond delay="85"/>
                                          </p:stCondLst>
                                        </p:cTn>
                                        <p:tgtEl>
                                          <p:spTgt spid="10"/>
                                        </p:tgtEl>
                                      </p:cBhvr>
                                      <p:to x="100000" y="100000"/>
                                    </p:animScale>
                                    <p:animScale>
                                      <p:cBhvr>
                                        <p:cTn id="91" dur="3">
                                          <p:stCondLst>
                                            <p:cond delay="164"/>
                                          </p:stCondLst>
                                        </p:cTn>
                                        <p:tgtEl>
                                          <p:spTgt spid="10"/>
                                        </p:tgtEl>
                                      </p:cBhvr>
                                      <p:to x="100000" y="80000"/>
                                    </p:animScale>
                                    <p:animScale>
                                      <p:cBhvr>
                                        <p:cTn id="92" dur="21" decel="50000">
                                          <p:stCondLst>
                                            <p:cond delay="167"/>
                                          </p:stCondLst>
                                        </p:cTn>
                                        <p:tgtEl>
                                          <p:spTgt spid="10"/>
                                        </p:tgtEl>
                                      </p:cBhvr>
                                      <p:to x="100000" y="100000"/>
                                    </p:animScale>
                                    <p:animScale>
                                      <p:cBhvr>
                                        <p:cTn id="93" dur="3">
                                          <p:stCondLst>
                                            <p:cond delay="205"/>
                                          </p:stCondLst>
                                        </p:cTn>
                                        <p:tgtEl>
                                          <p:spTgt spid="10"/>
                                        </p:tgtEl>
                                      </p:cBhvr>
                                      <p:to x="100000" y="90000"/>
                                    </p:animScale>
                                    <p:animScale>
                                      <p:cBhvr>
                                        <p:cTn id="94" dur="21" decel="50000">
                                          <p:stCondLst>
                                            <p:cond delay="208"/>
                                          </p:stCondLst>
                                        </p:cTn>
                                        <p:tgtEl>
                                          <p:spTgt spid="10"/>
                                        </p:tgtEl>
                                      </p:cBhvr>
                                      <p:to x="100000" y="100000"/>
                                    </p:animScale>
                                    <p:animScale>
                                      <p:cBhvr>
                                        <p:cTn id="95" dur="3">
                                          <p:stCondLst>
                                            <p:cond delay="226"/>
                                          </p:stCondLst>
                                        </p:cTn>
                                        <p:tgtEl>
                                          <p:spTgt spid="10"/>
                                        </p:tgtEl>
                                      </p:cBhvr>
                                      <p:to x="100000" y="95000"/>
                                    </p:animScale>
                                    <p:animScale>
                                      <p:cBhvr>
                                        <p:cTn id="96" dur="21" decel="50000">
                                          <p:stCondLst>
                                            <p:cond delay="229"/>
                                          </p:stCondLst>
                                        </p:cTn>
                                        <p:tgtEl>
                                          <p:spTgt spid="10"/>
                                        </p:tgtEl>
                                      </p:cBhvr>
                                      <p:to x="100000" y="100000"/>
                                    </p:animScale>
                                  </p:childTnLst>
                                </p:cTn>
                              </p:par>
                            </p:childTnLst>
                          </p:cTn>
                        </p:par>
                        <p:par>
                          <p:cTn id="97" fill="hold">
                            <p:stCondLst>
                              <p:cond delay="4250"/>
                            </p:stCondLst>
                            <p:childTnLst>
                              <p:par>
                                <p:cTn id="98" presetID="26" presetClass="entr" presetSubtype="0"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down)">
                                      <p:cBhvr>
                                        <p:cTn id="100" dur="72">
                                          <p:stCondLst>
                                            <p:cond delay="0"/>
                                          </p:stCondLst>
                                        </p:cTn>
                                        <p:tgtEl>
                                          <p:spTgt spid="11"/>
                                        </p:tgtEl>
                                      </p:cBhvr>
                                    </p:animEffect>
                                    <p:anim calcmode="lin" valueType="num">
                                      <p:cBhvr>
                                        <p:cTn id="101" dur="22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2" dur="8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3" dur="83" tmFilter="0, 0; 0.125,0.2665; 0.25,0.4; 0.375,0.465; 0.5,0.5;  0.625,0.535; 0.75,0.6; 0.875,0.7335; 1,1">
                                          <p:stCondLst>
                                            <p:cond delay="83"/>
                                          </p:stCondLst>
                                        </p:cTn>
                                        <p:tgtEl>
                                          <p:spTgt spid="11"/>
                                        </p:tgtEl>
                                        <p:attrNameLst>
                                          <p:attrName>ppt_y</p:attrName>
                                        </p:attrNameLst>
                                      </p:cBhvr>
                                      <p:tavLst>
                                        <p:tav tm="0" fmla="#ppt_y-sin(pi*$)/9">
                                          <p:val>
                                            <p:fltVal val="0"/>
                                          </p:val>
                                        </p:tav>
                                        <p:tav tm="100000">
                                          <p:val>
                                            <p:fltVal val="1"/>
                                          </p:val>
                                        </p:tav>
                                      </p:tavLst>
                                    </p:anim>
                                    <p:anim calcmode="lin" valueType="num">
                                      <p:cBhvr>
                                        <p:cTn id="104" dur="41" tmFilter="0, 0; 0.125,0.2665; 0.25,0.4; 0.375,0.465; 0.5,0.5;  0.625,0.535; 0.75,0.6; 0.875,0.7335; 1,1">
                                          <p:stCondLst>
                                            <p:cond delay="166"/>
                                          </p:stCondLst>
                                        </p:cTn>
                                        <p:tgtEl>
                                          <p:spTgt spid="11"/>
                                        </p:tgtEl>
                                        <p:attrNameLst>
                                          <p:attrName>ppt_y</p:attrName>
                                        </p:attrNameLst>
                                      </p:cBhvr>
                                      <p:tavLst>
                                        <p:tav tm="0" fmla="#ppt_y-sin(pi*$)/27">
                                          <p:val>
                                            <p:fltVal val="0"/>
                                          </p:val>
                                        </p:tav>
                                        <p:tav tm="100000">
                                          <p:val>
                                            <p:fltVal val="1"/>
                                          </p:val>
                                        </p:tav>
                                      </p:tavLst>
                                    </p:anim>
                                    <p:anim calcmode="lin" valueType="num">
                                      <p:cBhvr>
                                        <p:cTn id="105" dur="21" tmFilter="0, 0; 0.125,0.2665; 0.25,0.4; 0.375,0.465; 0.5,0.5;  0.625,0.535; 0.75,0.6; 0.875,0.7335; 1,1">
                                          <p:stCondLst>
                                            <p:cond delay="207"/>
                                          </p:stCondLst>
                                        </p:cTn>
                                        <p:tgtEl>
                                          <p:spTgt spid="11"/>
                                        </p:tgtEl>
                                        <p:attrNameLst>
                                          <p:attrName>ppt_y</p:attrName>
                                        </p:attrNameLst>
                                      </p:cBhvr>
                                      <p:tavLst>
                                        <p:tav tm="0" fmla="#ppt_y-sin(pi*$)/81">
                                          <p:val>
                                            <p:fltVal val="0"/>
                                          </p:val>
                                        </p:tav>
                                        <p:tav tm="100000">
                                          <p:val>
                                            <p:fltVal val="1"/>
                                          </p:val>
                                        </p:tav>
                                      </p:tavLst>
                                    </p:anim>
                                    <p:animScale>
                                      <p:cBhvr>
                                        <p:cTn id="106" dur="3">
                                          <p:stCondLst>
                                            <p:cond delay="81"/>
                                          </p:stCondLst>
                                        </p:cTn>
                                        <p:tgtEl>
                                          <p:spTgt spid="11"/>
                                        </p:tgtEl>
                                      </p:cBhvr>
                                      <p:to x="100000" y="60000"/>
                                    </p:animScale>
                                    <p:animScale>
                                      <p:cBhvr>
                                        <p:cTn id="107" dur="21" decel="50000">
                                          <p:stCondLst>
                                            <p:cond delay="85"/>
                                          </p:stCondLst>
                                        </p:cTn>
                                        <p:tgtEl>
                                          <p:spTgt spid="11"/>
                                        </p:tgtEl>
                                      </p:cBhvr>
                                      <p:to x="100000" y="100000"/>
                                    </p:animScale>
                                    <p:animScale>
                                      <p:cBhvr>
                                        <p:cTn id="108" dur="3">
                                          <p:stCondLst>
                                            <p:cond delay="164"/>
                                          </p:stCondLst>
                                        </p:cTn>
                                        <p:tgtEl>
                                          <p:spTgt spid="11"/>
                                        </p:tgtEl>
                                      </p:cBhvr>
                                      <p:to x="100000" y="80000"/>
                                    </p:animScale>
                                    <p:animScale>
                                      <p:cBhvr>
                                        <p:cTn id="109" dur="21" decel="50000">
                                          <p:stCondLst>
                                            <p:cond delay="167"/>
                                          </p:stCondLst>
                                        </p:cTn>
                                        <p:tgtEl>
                                          <p:spTgt spid="11"/>
                                        </p:tgtEl>
                                      </p:cBhvr>
                                      <p:to x="100000" y="100000"/>
                                    </p:animScale>
                                    <p:animScale>
                                      <p:cBhvr>
                                        <p:cTn id="110" dur="3">
                                          <p:stCondLst>
                                            <p:cond delay="205"/>
                                          </p:stCondLst>
                                        </p:cTn>
                                        <p:tgtEl>
                                          <p:spTgt spid="11"/>
                                        </p:tgtEl>
                                      </p:cBhvr>
                                      <p:to x="100000" y="90000"/>
                                    </p:animScale>
                                    <p:animScale>
                                      <p:cBhvr>
                                        <p:cTn id="111" dur="21" decel="50000">
                                          <p:stCondLst>
                                            <p:cond delay="208"/>
                                          </p:stCondLst>
                                        </p:cTn>
                                        <p:tgtEl>
                                          <p:spTgt spid="11"/>
                                        </p:tgtEl>
                                      </p:cBhvr>
                                      <p:to x="100000" y="100000"/>
                                    </p:animScale>
                                    <p:animScale>
                                      <p:cBhvr>
                                        <p:cTn id="112" dur="3">
                                          <p:stCondLst>
                                            <p:cond delay="226"/>
                                          </p:stCondLst>
                                        </p:cTn>
                                        <p:tgtEl>
                                          <p:spTgt spid="11"/>
                                        </p:tgtEl>
                                      </p:cBhvr>
                                      <p:to x="100000" y="95000"/>
                                    </p:animScale>
                                    <p:animScale>
                                      <p:cBhvr>
                                        <p:cTn id="113" dur="21" decel="50000">
                                          <p:stCondLst>
                                            <p:cond delay="229"/>
                                          </p:stCondLst>
                                        </p:cTn>
                                        <p:tgtEl>
                                          <p:spTgt spid="11"/>
                                        </p:tgtEl>
                                      </p:cBhvr>
                                      <p:to x="100000" y="100000"/>
                                    </p:animScale>
                                  </p:childTnLst>
                                </p:cTn>
                              </p:par>
                            </p:childTnLst>
                          </p:cTn>
                        </p:par>
                        <p:par>
                          <p:cTn id="114" fill="hold">
                            <p:stCondLst>
                              <p:cond delay="4500"/>
                            </p:stCondLst>
                            <p:childTnLst>
                              <p:par>
                                <p:cTn id="115" presetID="26" presetClass="entr" presetSubtype="0"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down)">
                                      <p:cBhvr>
                                        <p:cTn id="117" dur="72">
                                          <p:stCondLst>
                                            <p:cond delay="0"/>
                                          </p:stCondLst>
                                        </p:cTn>
                                        <p:tgtEl>
                                          <p:spTgt spid="12"/>
                                        </p:tgtEl>
                                      </p:cBhvr>
                                    </p:animEffect>
                                    <p:anim calcmode="lin" valueType="num">
                                      <p:cBhvr>
                                        <p:cTn id="118" dur="22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9" dur="83"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0" dur="83" tmFilter="0, 0; 0.125,0.2665; 0.25,0.4; 0.375,0.465; 0.5,0.5;  0.625,0.535; 0.75,0.6; 0.875,0.7335; 1,1">
                                          <p:stCondLst>
                                            <p:cond delay="83"/>
                                          </p:stCondLst>
                                        </p:cTn>
                                        <p:tgtEl>
                                          <p:spTgt spid="12"/>
                                        </p:tgtEl>
                                        <p:attrNameLst>
                                          <p:attrName>ppt_y</p:attrName>
                                        </p:attrNameLst>
                                      </p:cBhvr>
                                      <p:tavLst>
                                        <p:tav tm="0" fmla="#ppt_y-sin(pi*$)/9">
                                          <p:val>
                                            <p:fltVal val="0"/>
                                          </p:val>
                                        </p:tav>
                                        <p:tav tm="100000">
                                          <p:val>
                                            <p:fltVal val="1"/>
                                          </p:val>
                                        </p:tav>
                                      </p:tavLst>
                                    </p:anim>
                                    <p:anim calcmode="lin" valueType="num">
                                      <p:cBhvr>
                                        <p:cTn id="121" dur="41" tmFilter="0, 0; 0.125,0.2665; 0.25,0.4; 0.375,0.465; 0.5,0.5;  0.625,0.535; 0.75,0.6; 0.875,0.7335; 1,1">
                                          <p:stCondLst>
                                            <p:cond delay="166"/>
                                          </p:stCondLst>
                                        </p:cTn>
                                        <p:tgtEl>
                                          <p:spTgt spid="12"/>
                                        </p:tgtEl>
                                        <p:attrNameLst>
                                          <p:attrName>ppt_y</p:attrName>
                                        </p:attrNameLst>
                                      </p:cBhvr>
                                      <p:tavLst>
                                        <p:tav tm="0" fmla="#ppt_y-sin(pi*$)/27">
                                          <p:val>
                                            <p:fltVal val="0"/>
                                          </p:val>
                                        </p:tav>
                                        <p:tav tm="100000">
                                          <p:val>
                                            <p:fltVal val="1"/>
                                          </p:val>
                                        </p:tav>
                                      </p:tavLst>
                                    </p:anim>
                                    <p:anim calcmode="lin" valueType="num">
                                      <p:cBhvr>
                                        <p:cTn id="122" dur="21" tmFilter="0, 0; 0.125,0.2665; 0.25,0.4; 0.375,0.465; 0.5,0.5;  0.625,0.535; 0.75,0.6; 0.875,0.7335; 1,1">
                                          <p:stCondLst>
                                            <p:cond delay="207"/>
                                          </p:stCondLst>
                                        </p:cTn>
                                        <p:tgtEl>
                                          <p:spTgt spid="12"/>
                                        </p:tgtEl>
                                        <p:attrNameLst>
                                          <p:attrName>ppt_y</p:attrName>
                                        </p:attrNameLst>
                                      </p:cBhvr>
                                      <p:tavLst>
                                        <p:tav tm="0" fmla="#ppt_y-sin(pi*$)/81">
                                          <p:val>
                                            <p:fltVal val="0"/>
                                          </p:val>
                                        </p:tav>
                                        <p:tav tm="100000">
                                          <p:val>
                                            <p:fltVal val="1"/>
                                          </p:val>
                                        </p:tav>
                                      </p:tavLst>
                                    </p:anim>
                                    <p:animScale>
                                      <p:cBhvr>
                                        <p:cTn id="123" dur="3">
                                          <p:stCondLst>
                                            <p:cond delay="81"/>
                                          </p:stCondLst>
                                        </p:cTn>
                                        <p:tgtEl>
                                          <p:spTgt spid="12"/>
                                        </p:tgtEl>
                                      </p:cBhvr>
                                      <p:to x="100000" y="60000"/>
                                    </p:animScale>
                                    <p:animScale>
                                      <p:cBhvr>
                                        <p:cTn id="124" dur="21" decel="50000">
                                          <p:stCondLst>
                                            <p:cond delay="85"/>
                                          </p:stCondLst>
                                        </p:cTn>
                                        <p:tgtEl>
                                          <p:spTgt spid="12"/>
                                        </p:tgtEl>
                                      </p:cBhvr>
                                      <p:to x="100000" y="100000"/>
                                    </p:animScale>
                                    <p:animScale>
                                      <p:cBhvr>
                                        <p:cTn id="125" dur="3">
                                          <p:stCondLst>
                                            <p:cond delay="164"/>
                                          </p:stCondLst>
                                        </p:cTn>
                                        <p:tgtEl>
                                          <p:spTgt spid="12"/>
                                        </p:tgtEl>
                                      </p:cBhvr>
                                      <p:to x="100000" y="80000"/>
                                    </p:animScale>
                                    <p:animScale>
                                      <p:cBhvr>
                                        <p:cTn id="126" dur="21" decel="50000">
                                          <p:stCondLst>
                                            <p:cond delay="167"/>
                                          </p:stCondLst>
                                        </p:cTn>
                                        <p:tgtEl>
                                          <p:spTgt spid="12"/>
                                        </p:tgtEl>
                                      </p:cBhvr>
                                      <p:to x="100000" y="100000"/>
                                    </p:animScale>
                                    <p:animScale>
                                      <p:cBhvr>
                                        <p:cTn id="127" dur="3">
                                          <p:stCondLst>
                                            <p:cond delay="205"/>
                                          </p:stCondLst>
                                        </p:cTn>
                                        <p:tgtEl>
                                          <p:spTgt spid="12"/>
                                        </p:tgtEl>
                                      </p:cBhvr>
                                      <p:to x="100000" y="90000"/>
                                    </p:animScale>
                                    <p:animScale>
                                      <p:cBhvr>
                                        <p:cTn id="128" dur="21" decel="50000">
                                          <p:stCondLst>
                                            <p:cond delay="208"/>
                                          </p:stCondLst>
                                        </p:cTn>
                                        <p:tgtEl>
                                          <p:spTgt spid="12"/>
                                        </p:tgtEl>
                                      </p:cBhvr>
                                      <p:to x="100000" y="100000"/>
                                    </p:animScale>
                                    <p:animScale>
                                      <p:cBhvr>
                                        <p:cTn id="129" dur="3">
                                          <p:stCondLst>
                                            <p:cond delay="226"/>
                                          </p:stCondLst>
                                        </p:cTn>
                                        <p:tgtEl>
                                          <p:spTgt spid="12"/>
                                        </p:tgtEl>
                                      </p:cBhvr>
                                      <p:to x="100000" y="95000"/>
                                    </p:animScale>
                                    <p:animScale>
                                      <p:cBhvr>
                                        <p:cTn id="130" dur="21" decel="50000">
                                          <p:stCondLst>
                                            <p:cond delay="22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xmlns="" val="14504357"/>
              </p:ext>
            </p:extLst>
          </p:nvPr>
        </p:nvGraphicFramePr>
        <p:xfrm>
          <a:off x="1675956" y="855454"/>
          <a:ext cx="5738875" cy="4288046"/>
        </p:xfrm>
        <a:graphic>
          <a:graphicData uri="http://schemas.openxmlformats.org/presentationml/2006/ole">
            <p:oleObj spid="_x0000_s325721" name="Planilha Habilitada para Macro" r:id="rId4" imgW="3124296" imgH="2333576" progId="Excel.SheetMacroEnabled.12">
              <p:link updateAutomatic="1"/>
            </p:oleObj>
          </a:graphicData>
        </a:graphic>
      </p:graphicFrame>
      <p:sp>
        <p:nvSpPr>
          <p:cNvPr id="13" name="CaixaDeTexto 12"/>
          <p:cNvSpPr txBox="1"/>
          <p:nvPr/>
        </p:nvSpPr>
        <p:spPr>
          <a:xfrm>
            <a:off x="7023927" y="4176842"/>
            <a:ext cx="3423103" cy="1384995"/>
          </a:xfrm>
          <a:prstGeom prst="rect">
            <a:avLst/>
          </a:prstGeom>
          <a:noFill/>
        </p:spPr>
        <p:txBody>
          <a:bodyPr wrap="square" rtlCol="0">
            <a:spAutoFit/>
          </a:bodyPr>
          <a:lstStyle/>
          <a:p>
            <a:r>
              <a:rPr lang="pt-BR" sz="1400" b="1" u="sng" dirty="0"/>
              <a:t>Pontuação </a:t>
            </a:r>
            <a:r>
              <a:rPr lang="pt-BR" sz="1400" b="1" u="sng" dirty="0" smtClean="0"/>
              <a:t>média obtida</a:t>
            </a:r>
            <a:r>
              <a:rPr lang="pt-BR" sz="1400" dirty="0" smtClean="0"/>
              <a:t>: 	</a:t>
            </a:r>
          </a:p>
          <a:p>
            <a:r>
              <a:rPr lang="pt-BR" sz="1400" b="1" dirty="0" smtClean="0"/>
              <a:t>2017</a:t>
            </a:r>
            <a:r>
              <a:rPr lang="pt-BR" sz="1400" dirty="0"/>
              <a:t>: </a:t>
            </a:r>
            <a:r>
              <a:rPr lang="pt-BR" sz="1400" dirty="0" smtClean="0"/>
              <a:t>1,56</a:t>
            </a:r>
          </a:p>
          <a:p>
            <a:r>
              <a:rPr lang="pt-BR" sz="1400" b="1" dirty="0"/>
              <a:t>2016</a:t>
            </a:r>
            <a:r>
              <a:rPr lang="pt-BR" sz="1400" dirty="0"/>
              <a:t>: </a:t>
            </a:r>
            <a:r>
              <a:rPr lang="pt-BR" sz="1400" dirty="0" smtClean="0"/>
              <a:t>1,77</a:t>
            </a:r>
            <a:endParaRPr lang="pt-BR" sz="1400" b="1" dirty="0"/>
          </a:p>
          <a:p>
            <a:r>
              <a:rPr lang="pt-BR" sz="1400" b="1" dirty="0" smtClean="0"/>
              <a:t>2015</a:t>
            </a:r>
            <a:r>
              <a:rPr lang="pt-BR" sz="1400" dirty="0" smtClean="0"/>
              <a:t>: 2,30</a:t>
            </a:r>
          </a:p>
          <a:p>
            <a:r>
              <a:rPr lang="pt-BR" sz="1400" b="1" dirty="0"/>
              <a:t>	</a:t>
            </a:r>
            <a:r>
              <a:rPr lang="pt-BR" sz="1400" b="1" dirty="0" smtClean="0"/>
              <a:t>											</a:t>
            </a:r>
            <a:endParaRPr lang="pt-BR" sz="1400" dirty="0"/>
          </a:p>
        </p:txBody>
      </p:sp>
      <p:sp>
        <p:nvSpPr>
          <p:cNvPr id="16" name="Retângulo 15"/>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4435312" y="471052"/>
            <a:ext cx="782587" cy="307777"/>
          </a:xfrm>
          <a:prstGeom prst="rect">
            <a:avLst/>
          </a:prstGeom>
          <a:noFill/>
        </p:spPr>
        <p:txBody>
          <a:bodyPr wrap="none" rtlCol="0">
            <a:spAutoFit/>
          </a:bodyPr>
          <a:lstStyle/>
          <a:p>
            <a:r>
              <a:rPr lang="pt-BR" sz="1400" b="1" dirty="0" smtClean="0">
                <a:solidFill>
                  <a:schemeClr val="tx1">
                    <a:lumMod val="95000"/>
                    <a:lumOff val="5000"/>
                  </a:schemeClr>
                </a:solidFill>
              </a:rPr>
              <a:t>i-Saúde </a:t>
            </a:r>
            <a:endParaRPr lang="pt-BR" sz="1400" b="1" dirty="0">
              <a:solidFill>
                <a:schemeClr val="tx1">
                  <a:lumMod val="95000"/>
                  <a:lumOff val="5000"/>
                </a:schemeClr>
              </a:solidFill>
            </a:endParaRPr>
          </a:p>
        </p:txBody>
      </p:sp>
      <p:pic>
        <p:nvPicPr>
          <p:cNvPr id="19" name="Imagem 18"/>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115604" y="446697"/>
            <a:ext cx="318662" cy="318563"/>
          </a:xfrm>
          <a:prstGeom prst="rect">
            <a:avLst/>
          </a:prstGeom>
          <a:effectLst/>
        </p:spPr>
      </p:pic>
      <p:sp>
        <p:nvSpPr>
          <p:cNvPr id="20" name="CaixaDeTexto 19"/>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INFRAESTRUTURA DAS </a:t>
            </a:r>
            <a:r>
              <a:rPr lang="pt-BR" sz="1800" b="1" dirty="0" err="1" smtClean="0">
                <a:solidFill>
                  <a:srgbClr val="C00000"/>
                </a:solidFill>
              </a:rPr>
              <a:t>UBSs</a:t>
            </a:r>
            <a:endParaRPr lang="pt-BR" sz="1800" b="1" dirty="0">
              <a:solidFill>
                <a:srgbClr val="C00000"/>
              </a:solidFill>
            </a:endParaRPr>
          </a:p>
        </p:txBody>
      </p:sp>
      <p:sp>
        <p:nvSpPr>
          <p:cNvPr id="23" name="Retângulo 22"/>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5" name="CaixaDeTexto 24"/>
          <p:cNvSpPr txBox="1"/>
          <p:nvPr/>
        </p:nvSpPr>
        <p:spPr>
          <a:xfrm>
            <a:off x="1697799" y="2170196"/>
            <a:ext cx="745707" cy="307777"/>
          </a:xfrm>
          <a:prstGeom prst="rect">
            <a:avLst/>
          </a:prstGeom>
          <a:solidFill>
            <a:schemeClr val="bg1"/>
          </a:solidFill>
        </p:spPr>
        <p:txBody>
          <a:bodyPr wrap="square" rtlCol="0">
            <a:spAutoFit/>
          </a:bodyPr>
          <a:lstStyle/>
          <a:p>
            <a:pPr algn="ctr"/>
            <a:r>
              <a:rPr lang="pt-BR" sz="1400" b="1" dirty="0" smtClean="0"/>
              <a:t>2017</a:t>
            </a:r>
            <a:endParaRPr lang="pt-BR" sz="1400" b="1" dirty="0"/>
          </a:p>
        </p:txBody>
      </p:sp>
      <p:sp>
        <p:nvSpPr>
          <p:cNvPr id="26" name="CaixaDeTexto 25"/>
          <p:cNvSpPr txBox="1"/>
          <p:nvPr/>
        </p:nvSpPr>
        <p:spPr>
          <a:xfrm>
            <a:off x="1683762" y="2785394"/>
            <a:ext cx="745707" cy="307777"/>
          </a:xfrm>
          <a:prstGeom prst="rect">
            <a:avLst/>
          </a:prstGeom>
          <a:solidFill>
            <a:schemeClr val="bg1"/>
          </a:solidFill>
        </p:spPr>
        <p:txBody>
          <a:bodyPr wrap="square" rtlCol="0">
            <a:spAutoFit/>
          </a:bodyPr>
          <a:lstStyle/>
          <a:p>
            <a:pPr algn="ctr"/>
            <a:r>
              <a:rPr lang="pt-BR" sz="1400" b="1" dirty="0" smtClean="0"/>
              <a:t>2016</a:t>
            </a:r>
            <a:endParaRPr lang="pt-BR" sz="1400" b="1" dirty="0"/>
          </a:p>
        </p:txBody>
      </p:sp>
      <p:sp>
        <p:nvSpPr>
          <p:cNvPr id="27" name="CaixaDeTexto 26"/>
          <p:cNvSpPr txBox="1"/>
          <p:nvPr/>
        </p:nvSpPr>
        <p:spPr>
          <a:xfrm>
            <a:off x="1683763" y="3501764"/>
            <a:ext cx="745707" cy="307777"/>
          </a:xfrm>
          <a:prstGeom prst="rect">
            <a:avLst/>
          </a:prstGeom>
          <a:solidFill>
            <a:schemeClr val="bg1"/>
          </a:solidFill>
        </p:spPr>
        <p:txBody>
          <a:bodyPr wrap="square" rtlCol="0">
            <a:spAutoFit/>
          </a:bodyPr>
          <a:lstStyle/>
          <a:p>
            <a:pPr algn="ctr"/>
            <a:r>
              <a:rPr lang="pt-BR" sz="1400" b="1" dirty="0" smtClean="0"/>
              <a:t>2015</a:t>
            </a:r>
            <a:endParaRPr lang="pt-BR" sz="1400" b="1" dirty="0"/>
          </a:p>
        </p:txBody>
      </p:sp>
      <p:sp>
        <p:nvSpPr>
          <p:cNvPr id="3" name="CaixaDeTexto 2"/>
          <p:cNvSpPr txBox="1"/>
          <p:nvPr/>
        </p:nvSpPr>
        <p:spPr>
          <a:xfrm>
            <a:off x="2230147" y="1041990"/>
            <a:ext cx="4665734" cy="707886"/>
          </a:xfrm>
          <a:prstGeom prst="rect">
            <a:avLst/>
          </a:prstGeom>
          <a:solidFill>
            <a:schemeClr val="bg1"/>
          </a:solidFill>
        </p:spPr>
        <p:txBody>
          <a:bodyPr wrap="square" rtlCol="0">
            <a:spAutoFit/>
          </a:bodyPr>
          <a:lstStyle/>
          <a:p>
            <a:pPr algn="ctr"/>
            <a:r>
              <a:rPr lang="pt-BR" sz="2000" dirty="0" smtClean="0">
                <a:latin typeface="Arial" pitchFamily="34" charset="0"/>
                <a:cs typeface="Arial" pitchFamily="34" charset="0"/>
              </a:rPr>
              <a:t>UBS com AVCB (Auto de Vistoria do Corpo de Bombeiros)</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xmlns="" val="2016698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p:bldP spid="20" grpId="0"/>
      <p:bldP spid="23" grpId="0" animBg="1"/>
      <p:bldP spid="24" grpId="0"/>
      <p:bldP spid="25" grpId="0" animBg="1"/>
      <p:bldP spid="26" grpId="0" animBg="1"/>
      <p:bldP spid="27"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30" y="776525"/>
            <a:ext cx="9144830" cy="436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2" name="Gráfico 11"/>
          <p:cNvGraphicFramePr>
            <a:graphicFrameLocks/>
          </p:cNvGraphicFramePr>
          <p:nvPr>
            <p:extLst>
              <p:ext uri="{D42A27DB-BD31-4B8C-83A1-F6EECF244321}">
                <p14:modId xmlns:p14="http://schemas.microsoft.com/office/powerpoint/2010/main" xmlns="" val="4079734808"/>
              </p:ext>
            </p:extLst>
          </p:nvPr>
        </p:nvGraphicFramePr>
        <p:xfrm>
          <a:off x="712806" y="973667"/>
          <a:ext cx="5263415" cy="3140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xmlns="" val="460351366"/>
              </p:ext>
            </p:extLst>
          </p:nvPr>
        </p:nvGraphicFramePr>
        <p:xfrm>
          <a:off x="5217899" y="796873"/>
          <a:ext cx="4889336" cy="3329992"/>
        </p:xfrm>
        <a:graphic>
          <a:graphicData uri="http://schemas.openxmlformats.org/drawingml/2006/chart">
            <c:chart xmlns:c="http://schemas.openxmlformats.org/drawingml/2006/chart" xmlns:r="http://schemas.openxmlformats.org/officeDocument/2006/relationships" r:id="rId4"/>
          </a:graphicData>
        </a:graphic>
      </p:graphicFrame>
      <p:sp>
        <p:nvSpPr>
          <p:cNvPr id="18" name="Retângulo 17"/>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4435312" y="471052"/>
            <a:ext cx="782587" cy="307777"/>
          </a:xfrm>
          <a:prstGeom prst="rect">
            <a:avLst/>
          </a:prstGeom>
          <a:noFill/>
        </p:spPr>
        <p:txBody>
          <a:bodyPr wrap="none" rtlCol="0">
            <a:spAutoFit/>
          </a:bodyPr>
          <a:lstStyle/>
          <a:p>
            <a:r>
              <a:rPr lang="pt-BR" sz="1400" b="1" dirty="0" smtClean="0">
                <a:solidFill>
                  <a:schemeClr val="tx1">
                    <a:lumMod val="95000"/>
                    <a:lumOff val="5000"/>
                  </a:schemeClr>
                </a:solidFill>
              </a:rPr>
              <a:t>i-Saúde </a:t>
            </a:r>
            <a:endParaRPr lang="pt-BR" sz="1400" b="1" dirty="0">
              <a:solidFill>
                <a:schemeClr val="tx1">
                  <a:lumMod val="95000"/>
                  <a:lumOff val="5000"/>
                </a:schemeClr>
              </a:solidFill>
            </a:endParaRPr>
          </a:p>
        </p:txBody>
      </p:sp>
      <p:pic>
        <p:nvPicPr>
          <p:cNvPr id="22" name="Imagem 21"/>
          <p:cNvPicPr>
            <a:picLocks noChangeAspect="1"/>
          </p:cNvPicPr>
          <p:nvPr/>
        </p:nvPicPr>
        <p:blipFill>
          <a:blip r:embed="rId5" cstate="print">
            <a:extLst>
              <a:ext uri="{BEBA8EAE-BF5A-486C-A8C5-ECC9F3942E4B}">
                <a14:imgProps xmlns:a14="http://schemas.microsoft.com/office/drawing/2010/main" xmlns="">
                  <a14:imgLayer r:embed="rId6">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115604" y="446697"/>
            <a:ext cx="318662" cy="318563"/>
          </a:xfrm>
          <a:prstGeom prst="rect">
            <a:avLst/>
          </a:prstGeom>
          <a:effectLst/>
        </p:spPr>
      </p:pic>
      <p:sp>
        <p:nvSpPr>
          <p:cNvPr id="23" name="CaixaDeTexto 22"/>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MÉDICOS</a:t>
            </a:r>
            <a:endParaRPr lang="pt-BR" sz="1800" b="1" dirty="0">
              <a:solidFill>
                <a:srgbClr val="C00000"/>
              </a:solidFill>
            </a:endParaRPr>
          </a:p>
        </p:txBody>
      </p:sp>
      <p:sp>
        <p:nvSpPr>
          <p:cNvPr id="25" name="Retângulo 24"/>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7" name="CaixaDeTexto 26"/>
          <p:cNvSpPr txBox="1"/>
          <p:nvPr/>
        </p:nvSpPr>
        <p:spPr>
          <a:xfrm>
            <a:off x="3138832" y="3824061"/>
            <a:ext cx="556301" cy="261610"/>
          </a:xfrm>
          <a:prstGeom prst="rect">
            <a:avLst/>
          </a:prstGeom>
          <a:solidFill>
            <a:schemeClr val="bg1"/>
          </a:solidFill>
        </p:spPr>
        <p:txBody>
          <a:bodyPr wrap="square" rtlCol="0">
            <a:spAutoFit/>
          </a:bodyPr>
          <a:lstStyle/>
          <a:p>
            <a:pPr algn="ctr"/>
            <a:r>
              <a:rPr lang="pt-BR" sz="1100" b="1" dirty="0" smtClean="0"/>
              <a:t>2017</a:t>
            </a:r>
            <a:endParaRPr lang="pt-BR" sz="1100" b="1" dirty="0"/>
          </a:p>
        </p:txBody>
      </p:sp>
      <p:sp>
        <p:nvSpPr>
          <p:cNvPr id="28" name="CaixaDeTexto 27"/>
          <p:cNvSpPr txBox="1"/>
          <p:nvPr/>
        </p:nvSpPr>
        <p:spPr>
          <a:xfrm>
            <a:off x="7779227" y="3852095"/>
            <a:ext cx="556301" cy="261610"/>
          </a:xfrm>
          <a:prstGeom prst="rect">
            <a:avLst/>
          </a:prstGeom>
          <a:solidFill>
            <a:schemeClr val="bg1"/>
          </a:solidFill>
        </p:spPr>
        <p:txBody>
          <a:bodyPr wrap="square" rtlCol="0">
            <a:spAutoFit/>
          </a:bodyPr>
          <a:lstStyle/>
          <a:p>
            <a:pPr algn="ctr"/>
            <a:r>
              <a:rPr lang="pt-BR" sz="1100" b="1" dirty="0" smtClean="0"/>
              <a:t>2017</a:t>
            </a:r>
            <a:endParaRPr lang="pt-BR" sz="1100" b="1" dirty="0"/>
          </a:p>
        </p:txBody>
      </p:sp>
      <p:sp>
        <p:nvSpPr>
          <p:cNvPr id="29" name="CaixaDeTexto 28"/>
          <p:cNvSpPr txBox="1"/>
          <p:nvPr/>
        </p:nvSpPr>
        <p:spPr>
          <a:xfrm>
            <a:off x="5976221" y="3847211"/>
            <a:ext cx="556301" cy="261610"/>
          </a:xfrm>
          <a:prstGeom prst="rect">
            <a:avLst/>
          </a:prstGeom>
          <a:solidFill>
            <a:schemeClr val="bg1"/>
          </a:solidFill>
        </p:spPr>
        <p:txBody>
          <a:bodyPr wrap="square" rtlCol="0">
            <a:spAutoFit/>
          </a:bodyPr>
          <a:lstStyle/>
          <a:p>
            <a:pPr algn="ctr"/>
            <a:r>
              <a:rPr lang="pt-BR" sz="1100" b="1" dirty="0" smtClean="0"/>
              <a:t>2016</a:t>
            </a:r>
            <a:endParaRPr lang="pt-BR" sz="1100" b="1" dirty="0"/>
          </a:p>
        </p:txBody>
      </p:sp>
      <p:sp>
        <p:nvSpPr>
          <p:cNvPr id="30" name="CaixaDeTexto 29"/>
          <p:cNvSpPr txBox="1"/>
          <p:nvPr/>
        </p:nvSpPr>
        <p:spPr>
          <a:xfrm>
            <a:off x="1430011" y="3825200"/>
            <a:ext cx="556301" cy="261610"/>
          </a:xfrm>
          <a:prstGeom prst="rect">
            <a:avLst/>
          </a:prstGeom>
          <a:solidFill>
            <a:schemeClr val="bg1"/>
          </a:solidFill>
        </p:spPr>
        <p:txBody>
          <a:bodyPr wrap="square" rtlCol="0">
            <a:spAutoFit/>
          </a:bodyPr>
          <a:lstStyle/>
          <a:p>
            <a:pPr algn="ctr"/>
            <a:r>
              <a:rPr lang="pt-BR" sz="1100" b="1" dirty="0" smtClean="0"/>
              <a:t>2016</a:t>
            </a:r>
            <a:endParaRPr lang="pt-BR" sz="1100" b="1" dirty="0"/>
          </a:p>
        </p:txBody>
      </p:sp>
      <p:sp>
        <p:nvSpPr>
          <p:cNvPr id="4" name="Retângulo 3"/>
          <p:cNvSpPr/>
          <p:nvPr/>
        </p:nvSpPr>
        <p:spPr>
          <a:xfrm>
            <a:off x="0" y="810729"/>
            <a:ext cx="9182327" cy="470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202777" y="985902"/>
            <a:ext cx="3905917" cy="307777"/>
          </a:xfrm>
          <a:prstGeom prst="rect">
            <a:avLst/>
          </a:prstGeom>
          <a:solidFill>
            <a:schemeClr val="bg1"/>
          </a:solidFill>
        </p:spPr>
        <p:txBody>
          <a:bodyPr wrap="square" rtlCol="0">
            <a:spAutoFit/>
          </a:bodyPr>
          <a:lstStyle/>
          <a:p>
            <a:pPr algn="ctr"/>
            <a:r>
              <a:rPr lang="pt-BR" sz="1400" dirty="0" smtClean="0">
                <a:latin typeface="Arial" pitchFamily="34" charset="0"/>
                <a:cs typeface="Arial" pitchFamily="34" charset="0"/>
              </a:rPr>
              <a:t>Sistema de Controle de Ponto de Médicos</a:t>
            </a:r>
            <a:endParaRPr lang="pt-BR" sz="1400" dirty="0">
              <a:latin typeface="Arial" pitchFamily="34" charset="0"/>
              <a:cs typeface="Arial" pitchFamily="34" charset="0"/>
            </a:endParaRPr>
          </a:p>
        </p:txBody>
      </p:sp>
      <p:sp>
        <p:nvSpPr>
          <p:cNvPr id="3" name="CaixaDeTexto 2"/>
          <p:cNvSpPr txBox="1"/>
          <p:nvPr/>
        </p:nvSpPr>
        <p:spPr>
          <a:xfrm>
            <a:off x="873149" y="985903"/>
            <a:ext cx="3382732" cy="307777"/>
          </a:xfrm>
          <a:prstGeom prst="rect">
            <a:avLst/>
          </a:prstGeom>
          <a:solidFill>
            <a:schemeClr val="bg1"/>
          </a:solidFill>
        </p:spPr>
        <p:txBody>
          <a:bodyPr wrap="square" rtlCol="0">
            <a:spAutoFit/>
          </a:bodyPr>
          <a:lstStyle/>
          <a:p>
            <a:pPr algn="ctr"/>
            <a:r>
              <a:rPr lang="pt-BR" sz="1400" dirty="0" smtClean="0">
                <a:latin typeface="Arial" pitchFamily="34" charset="0"/>
                <a:cs typeface="Arial" pitchFamily="34" charset="0"/>
              </a:rPr>
              <a:t>Jornada de Trabalho dos Médicos</a:t>
            </a:r>
            <a:endParaRPr lang="pt-BR" sz="1400" dirty="0">
              <a:latin typeface="Arial" pitchFamily="34" charset="0"/>
              <a:cs typeface="Arial" pitchFamily="34" charset="0"/>
            </a:endParaRPr>
          </a:p>
        </p:txBody>
      </p:sp>
      <p:sp>
        <p:nvSpPr>
          <p:cNvPr id="24" name="CaixaDeTexto 23"/>
          <p:cNvSpPr txBox="1"/>
          <p:nvPr/>
        </p:nvSpPr>
        <p:spPr>
          <a:xfrm>
            <a:off x="5502945" y="4084351"/>
            <a:ext cx="3382732" cy="261610"/>
          </a:xfrm>
          <a:prstGeom prst="rect">
            <a:avLst/>
          </a:prstGeom>
          <a:solidFill>
            <a:schemeClr val="bg1"/>
          </a:solidFill>
        </p:spPr>
        <p:txBody>
          <a:bodyPr wrap="square" rtlCol="0">
            <a:spAutoFit/>
          </a:bodyPr>
          <a:lstStyle/>
          <a:p>
            <a:pPr algn="ctr"/>
            <a:r>
              <a:rPr lang="pt-BR" sz="1100" dirty="0" smtClean="0">
                <a:latin typeface="Arial" pitchFamily="34" charset="0"/>
                <a:cs typeface="Arial" pitchFamily="34" charset="0"/>
              </a:rPr>
              <a:t>Não possuem           </a:t>
            </a:r>
            <a:r>
              <a:rPr lang="pt-BR" sz="1100" dirty="0" err="1" smtClean="0">
                <a:latin typeface="Arial" pitchFamily="34" charset="0"/>
                <a:cs typeface="Arial" pitchFamily="34" charset="0"/>
              </a:rPr>
              <a:t>Possuem</a:t>
            </a:r>
            <a:endParaRPr lang="pt-BR" sz="1100" dirty="0">
              <a:latin typeface="Arial" pitchFamily="34" charset="0"/>
              <a:cs typeface="Arial" pitchFamily="34" charset="0"/>
            </a:endParaRPr>
          </a:p>
        </p:txBody>
      </p:sp>
      <p:sp>
        <p:nvSpPr>
          <p:cNvPr id="31" name="Retângulo 30"/>
          <p:cNvSpPr/>
          <p:nvPr/>
        </p:nvSpPr>
        <p:spPr>
          <a:xfrm>
            <a:off x="7378560" y="4150131"/>
            <a:ext cx="124095" cy="130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6119643" y="4150131"/>
            <a:ext cx="124095" cy="130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870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78732" y="4106330"/>
            <a:ext cx="1353636" cy="916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ângulo 1"/>
          <p:cNvSpPr/>
          <p:nvPr/>
        </p:nvSpPr>
        <p:spPr>
          <a:xfrm>
            <a:off x="4274935" y="2017059"/>
            <a:ext cx="1570053" cy="124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059188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strVal val="#ppt_x"/>
                                          </p:val>
                                        </p:tav>
                                        <p:tav tm="100000">
                                          <p:val>
                                            <p:strVal val="#ppt_x"/>
                                          </p:val>
                                        </p:tav>
                                      </p:tavLst>
                                    </p:anim>
                                    <p:anim calcmode="lin" valueType="num">
                                      <p:cBhvr>
                                        <p:cTn id="50" dur="5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anim calcmode="lin" valueType="num">
                                      <p:cBhvr>
                                        <p:cTn id="54" dur="500" fill="hold"/>
                                        <p:tgtEl>
                                          <p:spTgt spid="28"/>
                                        </p:tgtEl>
                                        <p:attrNameLst>
                                          <p:attrName>ppt_x</p:attrName>
                                        </p:attrNameLst>
                                      </p:cBhvr>
                                      <p:tavLst>
                                        <p:tav tm="0">
                                          <p:val>
                                            <p:strVal val="#ppt_x"/>
                                          </p:val>
                                        </p:tav>
                                        <p:tav tm="100000">
                                          <p:val>
                                            <p:strVal val="#ppt_x"/>
                                          </p:val>
                                        </p:tav>
                                      </p:tavLst>
                                    </p:anim>
                                    <p:anim calcmode="lin" valueType="num">
                                      <p:cBhvr>
                                        <p:cTn id="55" dur="5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anim calcmode="lin" valueType="num">
                                      <p:cBhvr>
                                        <p:cTn id="64" dur="500" fill="hold"/>
                                        <p:tgtEl>
                                          <p:spTgt spid="30"/>
                                        </p:tgtEl>
                                        <p:attrNameLst>
                                          <p:attrName>ppt_x</p:attrName>
                                        </p:attrNameLst>
                                      </p:cBhvr>
                                      <p:tavLst>
                                        <p:tav tm="0">
                                          <p:val>
                                            <p:strVal val="#ppt_x"/>
                                          </p:val>
                                        </p:tav>
                                        <p:tav tm="100000">
                                          <p:val>
                                            <p:strVal val="#ppt_x"/>
                                          </p:val>
                                        </p:tav>
                                      </p:tavLst>
                                    </p:anim>
                                    <p:anim calcmode="lin" valueType="num">
                                      <p:cBhvr>
                                        <p:cTn id="65" dur="5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anim calcmode="lin" valueType="num">
                                      <p:cBhvr>
                                        <p:cTn id="69" dur="500" fill="hold"/>
                                        <p:tgtEl>
                                          <p:spTgt spid="4"/>
                                        </p:tgtEl>
                                        <p:attrNameLst>
                                          <p:attrName>ppt_x</p:attrName>
                                        </p:attrNameLst>
                                      </p:cBhvr>
                                      <p:tavLst>
                                        <p:tav tm="0">
                                          <p:val>
                                            <p:strVal val="#ppt_x"/>
                                          </p:val>
                                        </p:tav>
                                        <p:tav tm="100000">
                                          <p:val>
                                            <p:strVal val="#ppt_x"/>
                                          </p:val>
                                        </p:tav>
                                      </p:tavLst>
                                    </p:anim>
                                    <p:anim calcmode="lin" valueType="num">
                                      <p:cBhvr>
                                        <p:cTn id="70" dur="500" fill="hold"/>
                                        <p:tgtEl>
                                          <p:spTgt spid="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anim calcmode="lin" valueType="num">
                                      <p:cBhvr>
                                        <p:cTn id="74" dur="500" fill="hold"/>
                                        <p:tgtEl>
                                          <p:spTgt spid="21"/>
                                        </p:tgtEl>
                                        <p:attrNameLst>
                                          <p:attrName>ppt_x</p:attrName>
                                        </p:attrNameLst>
                                      </p:cBhvr>
                                      <p:tavLst>
                                        <p:tav tm="0">
                                          <p:val>
                                            <p:strVal val="#ppt_x"/>
                                          </p:val>
                                        </p:tav>
                                        <p:tav tm="100000">
                                          <p:val>
                                            <p:strVal val="#ppt_x"/>
                                          </p:val>
                                        </p:tav>
                                      </p:tavLst>
                                    </p:anim>
                                    <p:anim calcmode="lin" valueType="num">
                                      <p:cBhvr>
                                        <p:cTn id="75" dur="5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anim calcmode="lin" valueType="num">
                                      <p:cBhvr>
                                        <p:cTn id="84" dur="500" fill="hold"/>
                                        <p:tgtEl>
                                          <p:spTgt spid="24"/>
                                        </p:tgtEl>
                                        <p:attrNameLst>
                                          <p:attrName>ppt_x</p:attrName>
                                        </p:attrNameLst>
                                      </p:cBhvr>
                                      <p:tavLst>
                                        <p:tav tm="0">
                                          <p:val>
                                            <p:strVal val="#ppt_x"/>
                                          </p:val>
                                        </p:tav>
                                        <p:tav tm="100000">
                                          <p:val>
                                            <p:strVal val="#ppt_x"/>
                                          </p:val>
                                        </p:tav>
                                      </p:tavLst>
                                    </p:anim>
                                    <p:anim calcmode="lin" valueType="num">
                                      <p:cBhvr>
                                        <p:cTn id="85" dur="5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anim calcmode="lin" valueType="num">
                                      <p:cBhvr>
                                        <p:cTn id="89" dur="500" fill="hold"/>
                                        <p:tgtEl>
                                          <p:spTgt spid="31"/>
                                        </p:tgtEl>
                                        <p:attrNameLst>
                                          <p:attrName>ppt_x</p:attrName>
                                        </p:attrNameLst>
                                      </p:cBhvr>
                                      <p:tavLst>
                                        <p:tav tm="0">
                                          <p:val>
                                            <p:strVal val="#ppt_x"/>
                                          </p:val>
                                        </p:tav>
                                        <p:tav tm="100000">
                                          <p:val>
                                            <p:strVal val="#ppt_x"/>
                                          </p:val>
                                        </p:tav>
                                      </p:tavLst>
                                    </p:anim>
                                    <p:anim calcmode="lin" valueType="num">
                                      <p:cBhvr>
                                        <p:cTn id="90" dur="5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anim calcmode="lin" valueType="num">
                                      <p:cBhvr>
                                        <p:cTn id="94" dur="500" fill="hold"/>
                                        <p:tgtEl>
                                          <p:spTgt spid="32"/>
                                        </p:tgtEl>
                                        <p:attrNameLst>
                                          <p:attrName>ppt_x</p:attrName>
                                        </p:attrNameLst>
                                      </p:cBhvr>
                                      <p:tavLst>
                                        <p:tav tm="0">
                                          <p:val>
                                            <p:strVal val="#ppt_x"/>
                                          </p:val>
                                        </p:tav>
                                        <p:tav tm="100000">
                                          <p:val>
                                            <p:strVal val="#ppt_x"/>
                                          </p:val>
                                        </p:tav>
                                      </p:tavLst>
                                    </p:anim>
                                    <p:anim calcmode="lin" valueType="num">
                                      <p:cBhvr>
                                        <p:cTn id="95" dur="500" fill="hold"/>
                                        <p:tgtEl>
                                          <p:spTgt spid="3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8706"/>
                                        </p:tgtEl>
                                        <p:attrNameLst>
                                          <p:attrName>style.visibility</p:attrName>
                                        </p:attrNameLst>
                                      </p:cBhvr>
                                      <p:to>
                                        <p:strVal val="visible"/>
                                      </p:to>
                                    </p:set>
                                    <p:animEffect transition="in" filter="fade">
                                      <p:cBhvr>
                                        <p:cTn id="98" dur="500"/>
                                        <p:tgtEl>
                                          <p:spTgt spid="328706"/>
                                        </p:tgtEl>
                                      </p:cBhvr>
                                    </p:animEffect>
                                    <p:anim calcmode="lin" valueType="num">
                                      <p:cBhvr>
                                        <p:cTn id="99" dur="500" fill="hold"/>
                                        <p:tgtEl>
                                          <p:spTgt spid="328706"/>
                                        </p:tgtEl>
                                        <p:attrNameLst>
                                          <p:attrName>ppt_x</p:attrName>
                                        </p:attrNameLst>
                                      </p:cBhvr>
                                      <p:tavLst>
                                        <p:tav tm="0">
                                          <p:val>
                                            <p:strVal val="#ppt_x"/>
                                          </p:val>
                                        </p:tav>
                                        <p:tav tm="100000">
                                          <p:val>
                                            <p:strVal val="#ppt_x"/>
                                          </p:val>
                                        </p:tav>
                                      </p:tavLst>
                                    </p:anim>
                                    <p:anim calcmode="lin" valueType="num">
                                      <p:cBhvr>
                                        <p:cTn id="100" dur="500" fill="hold"/>
                                        <p:tgtEl>
                                          <p:spTgt spid="32870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500"/>
                                        <p:tgtEl>
                                          <p:spTgt spid="2"/>
                                        </p:tgtEl>
                                      </p:cBhvr>
                                    </p:animEffect>
                                    <p:anim calcmode="lin" valueType="num">
                                      <p:cBhvr>
                                        <p:cTn id="104" dur="500" fill="hold"/>
                                        <p:tgtEl>
                                          <p:spTgt spid="2"/>
                                        </p:tgtEl>
                                        <p:attrNameLst>
                                          <p:attrName>ppt_x</p:attrName>
                                        </p:attrNameLst>
                                      </p:cBhvr>
                                      <p:tavLst>
                                        <p:tav tm="0">
                                          <p:val>
                                            <p:strVal val="#ppt_x"/>
                                          </p:val>
                                        </p:tav>
                                        <p:tav tm="100000">
                                          <p:val>
                                            <p:strVal val="#ppt_x"/>
                                          </p:val>
                                        </p:tav>
                                      </p:tavLst>
                                    </p:anim>
                                    <p:anim calcmode="lin" valueType="num">
                                      <p:cBhvr>
                                        <p:cTn id="105" dur="500" fill="hold"/>
                                        <p:tgtEl>
                                          <p:spTgt spid="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anim calcmode="lin" valueType="num">
                                      <p:cBhvr>
                                        <p:cTn id="109" dur="500" fill="hold"/>
                                        <p:tgtEl>
                                          <p:spTgt spid="13"/>
                                        </p:tgtEl>
                                        <p:attrNameLst>
                                          <p:attrName>ppt_x</p:attrName>
                                        </p:attrNameLst>
                                      </p:cBhvr>
                                      <p:tavLst>
                                        <p:tav tm="0">
                                          <p:val>
                                            <p:strVal val="#ppt_x"/>
                                          </p:val>
                                        </p:tav>
                                        <p:tav tm="100000">
                                          <p:val>
                                            <p:strVal val="#ppt_x"/>
                                          </p:val>
                                        </p:tav>
                                      </p:tavLst>
                                    </p:anim>
                                    <p:anim calcmode="lin" valueType="num">
                                      <p:cBhvr>
                                        <p:cTn id="11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2" grpId="0">
        <p:bldAsOne/>
      </p:bldGraphic>
      <p:bldGraphic spid="13" grpId="0">
        <p:bldAsOne/>
      </p:bldGraphic>
      <p:bldP spid="18" grpId="0" animBg="1"/>
      <p:bldP spid="20" grpId="0"/>
      <p:bldP spid="23" grpId="0"/>
      <p:bldP spid="25" grpId="0" animBg="1"/>
      <p:bldP spid="26" grpId="0"/>
      <p:bldP spid="27" grpId="0" animBg="1"/>
      <p:bldP spid="28" grpId="0" animBg="1"/>
      <p:bldP spid="29" grpId="0" animBg="1"/>
      <p:bldP spid="30" grpId="0" animBg="1"/>
      <p:bldP spid="4" grpId="0" animBg="1"/>
      <p:bldP spid="21" grpId="0" animBg="1"/>
      <p:bldP spid="3" grpId="0" animBg="1"/>
      <p:bldP spid="24" grpId="0" animBg="1"/>
      <p:bldP spid="31" grpId="0" animBg="1"/>
      <p:bldP spid="32"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6620" y="4539944"/>
            <a:ext cx="3748984" cy="37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xmlns="" val="2733580228"/>
              </p:ext>
            </p:extLst>
          </p:nvPr>
        </p:nvGraphicFramePr>
        <p:xfrm>
          <a:off x="4950053" y="1309688"/>
          <a:ext cx="6199188" cy="3502025"/>
        </p:xfrm>
        <a:graphic>
          <a:graphicData uri="http://schemas.openxmlformats.org/presentationml/2006/ole">
            <p:oleObj spid="_x0000_s322687" name="Planilha Habilitada para Macro" r:id="rId4" imgW="4467251" imgH="2524149" progId="Excel.SheetMacroEnabled.12">
              <p:link updateAutomatic="1"/>
            </p:oleObj>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xmlns="" val="831306503"/>
              </p:ext>
            </p:extLst>
          </p:nvPr>
        </p:nvGraphicFramePr>
        <p:xfrm>
          <a:off x="-493713" y="1239838"/>
          <a:ext cx="5918201" cy="3482975"/>
        </p:xfrm>
        <a:graphic>
          <a:graphicData uri="http://schemas.openxmlformats.org/presentationml/2006/ole">
            <p:oleObj spid="_x0000_s322688" name="Planilha Habilitada para Macro" r:id="rId5" imgW="3657699" imgH="2152720" progId="Excel.SheetMacroEnabled.12">
              <p:link updateAutomatic="1"/>
            </p:oleObj>
          </a:graphicData>
        </a:graphic>
      </p:graphicFrame>
      <p:sp>
        <p:nvSpPr>
          <p:cNvPr id="15" name="CaixaDeTexto 14"/>
          <p:cNvSpPr txBox="1"/>
          <p:nvPr/>
        </p:nvSpPr>
        <p:spPr>
          <a:xfrm>
            <a:off x="6405702" y="4898136"/>
            <a:ext cx="2681080" cy="203902"/>
          </a:xfrm>
          <a:prstGeom prst="rect">
            <a:avLst/>
          </a:prstGeom>
          <a:noFill/>
        </p:spPr>
        <p:txBody>
          <a:bodyPr wrap="square" lIns="34290" tIns="17145" rIns="34290" bIns="17145" rtlCol="0">
            <a:spAutoFit/>
          </a:bodyPr>
          <a:lstStyle/>
          <a:p>
            <a:pPr algn="r"/>
            <a:r>
              <a:rPr lang="pt-BR" sz="1100" b="1" dirty="0" smtClean="0"/>
              <a:t>*Caráter Informativo</a:t>
            </a:r>
            <a:endParaRPr lang="pt-BR" sz="1100" b="1" dirty="0"/>
          </a:p>
        </p:txBody>
      </p:sp>
      <p:sp>
        <p:nvSpPr>
          <p:cNvPr id="17" name="Retângulo 16"/>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4106168" y="449785"/>
            <a:ext cx="1321003" cy="307777"/>
          </a:xfrm>
          <a:prstGeom prst="rect">
            <a:avLst/>
          </a:prstGeom>
          <a:noFill/>
        </p:spPr>
        <p:txBody>
          <a:bodyPr wrap="none" rtlCol="0">
            <a:spAutoFit/>
          </a:bodyPr>
          <a:lstStyle/>
          <a:p>
            <a:r>
              <a:rPr lang="pt-BR" sz="1400" b="1" dirty="0" smtClean="0">
                <a:solidFill>
                  <a:schemeClr val="tx1">
                    <a:lumMod val="95000"/>
                    <a:lumOff val="5000"/>
                  </a:schemeClr>
                </a:solidFill>
              </a:rPr>
              <a:t>i-Planejamento</a:t>
            </a:r>
            <a:endParaRPr lang="pt-BR" sz="1400" b="1" dirty="0">
              <a:solidFill>
                <a:schemeClr val="tx1">
                  <a:lumMod val="95000"/>
                  <a:lumOff val="5000"/>
                </a:schemeClr>
              </a:solidFill>
            </a:endParaRPr>
          </a:p>
        </p:txBody>
      </p:sp>
      <p:pic>
        <p:nvPicPr>
          <p:cNvPr id="24" name="Imagem 23"/>
          <p:cNvPicPr>
            <a:picLocks noChangeAspect="1"/>
          </p:cNvPicPr>
          <p:nvPr/>
        </p:nvPicPr>
        <p:blipFill>
          <a:blip r:embed="rId6" cstate="print">
            <a:extLst>
              <a:ext uri="{BEBA8EAE-BF5A-486C-A8C5-ECC9F3942E4B}">
                <a14:imgProps xmlns:a14="http://schemas.microsoft.com/office/drawing/2010/main" xmlns="">
                  <a14:imgLayer r:embed="rId9">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flipH="1">
            <a:off x="3718188" y="449663"/>
            <a:ext cx="295812" cy="295720"/>
          </a:xfrm>
          <a:prstGeom prst="rect">
            <a:avLst/>
          </a:prstGeom>
          <a:effectLst/>
        </p:spPr>
      </p:pic>
      <p:sp>
        <p:nvSpPr>
          <p:cNvPr id="25" name="CaixaDeTexto 24"/>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EQUIPE DE PLANEJAMENTO MUNICIPAL</a:t>
            </a:r>
            <a:endParaRPr lang="pt-BR" sz="1800" b="1" dirty="0">
              <a:solidFill>
                <a:srgbClr val="C00000"/>
              </a:solidFill>
            </a:endParaRPr>
          </a:p>
        </p:txBody>
      </p:sp>
      <p:sp>
        <p:nvSpPr>
          <p:cNvPr id="12" name="Retângulo 11"/>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pic>
        <p:nvPicPr>
          <p:cNvPr id="14" name="Picture 6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03389" y="1328447"/>
            <a:ext cx="7078938" cy="423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aixaDeTexto 15"/>
          <p:cNvSpPr txBox="1"/>
          <p:nvPr/>
        </p:nvSpPr>
        <p:spPr>
          <a:xfrm>
            <a:off x="6771241" y="4475094"/>
            <a:ext cx="556301" cy="261610"/>
          </a:xfrm>
          <a:prstGeom prst="rect">
            <a:avLst/>
          </a:prstGeom>
          <a:solidFill>
            <a:schemeClr val="bg1"/>
          </a:solidFill>
        </p:spPr>
        <p:txBody>
          <a:bodyPr wrap="square" rtlCol="0">
            <a:spAutoFit/>
          </a:bodyPr>
          <a:lstStyle/>
          <a:p>
            <a:pPr algn="ctr"/>
            <a:r>
              <a:rPr lang="pt-BR" sz="1100" b="1" dirty="0" smtClean="0"/>
              <a:t>2016</a:t>
            </a:r>
            <a:endParaRPr lang="pt-BR" sz="1100" b="1" dirty="0"/>
          </a:p>
        </p:txBody>
      </p:sp>
      <p:sp>
        <p:nvSpPr>
          <p:cNvPr id="19" name="CaixaDeTexto 18"/>
          <p:cNvSpPr txBox="1"/>
          <p:nvPr/>
        </p:nvSpPr>
        <p:spPr>
          <a:xfrm>
            <a:off x="5501602" y="4475423"/>
            <a:ext cx="556301" cy="261610"/>
          </a:xfrm>
          <a:prstGeom prst="rect">
            <a:avLst/>
          </a:prstGeom>
          <a:solidFill>
            <a:schemeClr val="bg1"/>
          </a:solidFill>
        </p:spPr>
        <p:txBody>
          <a:bodyPr wrap="square" rtlCol="0">
            <a:spAutoFit/>
          </a:bodyPr>
          <a:lstStyle/>
          <a:p>
            <a:pPr algn="ctr"/>
            <a:r>
              <a:rPr lang="pt-BR" sz="1100" b="1" dirty="0" smtClean="0"/>
              <a:t>2015</a:t>
            </a:r>
            <a:endParaRPr lang="pt-BR" sz="1100" b="1" dirty="0"/>
          </a:p>
        </p:txBody>
      </p:sp>
      <p:sp>
        <p:nvSpPr>
          <p:cNvPr id="21" name="CaixaDeTexto 20"/>
          <p:cNvSpPr txBox="1"/>
          <p:nvPr/>
        </p:nvSpPr>
        <p:spPr>
          <a:xfrm>
            <a:off x="8051999" y="4464790"/>
            <a:ext cx="556301" cy="261610"/>
          </a:xfrm>
          <a:prstGeom prst="rect">
            <a:avLst/>
          </a:prstGeom>
          <a:solidFill>
            <a:schemeClr val="bg1"/>
          </a:solidFill>
        </p:spPr>
        <p:txBody>
          <a:bodyPr wrap="square" rtlCol="0">
            <a:spAutoFit/>
          </a:bodyPr>
          <a:lstStyle/>
          <a:p>
            <a:pPr algn="ctr"/>
            <a:r>
              <a:rPr lang="pt-BR" sz="1100" b="1" dirty="0" smtClean="0"/>
              <a:t>2017</a:t>
            </a:r>
            <a:endParaRPr lang="pt-BR" sz="1100" b="1" dirty="0"/>
          </a:p>
        </p:txBody>
      </p:sp>
      <p:sp>
        <p:nvSpPr>
          <p:cNvPr id="22" name="CaixaDeTexto 21"/>
          <p:cNvSpPr txBox="1"/>
          <p:nvPr/>
        </p:nvSpPr>
        <p:spPr>
          <a:xfrm>
            <a:off x="1231602" y="1413867"/>
            <a:ext cx="753066" cy="338554"/>
          </a:xfrm>
          <a:prstGeom prst="rect">
            <a:avLst/>
          </a:prstGeom>
          <a:solidFill>
            <a:schemeClr val="bg1"/>
          </a:solidFill>
        </p:spPr>
        <p:txBody>
          <a:bodyPr wrap="square" rtlCol="0">
            <a:spAutoFit/>
          </a:bodyPr>
          <a:lstStyle/>
          <a:p>
            <a:pPr algn="ctr"/>
            <a:r>
              <a:rPr lang="pt-BR" sz="1600" b="1" dirty="0" smtClean="0"/>
              <a:t>2017</a:t>
            </a:r>
            <a:endParaRPr lang="pt-BR" sz="1600" b="1" dirty="0"/>
          </a:p>
        </p:txBody>
      </p:sp>
      <p:pic>
        <p:nvPicPr>
          <p:cNvPr id="322666" name="Picture 10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839199" y="2616575"/>
            <a:ext cx="1514475"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ixaDeTexto 1"/>
          <p:cNvSpPr txBox="1"/>
          <p:nvPr/>
        </p:nvSpPr>
        <p:spPr>
          <a:xfrm>
            <a:off x="3786044" y="2635362"/>
            <a:ext cx="2619020" cy="830997"/>
          </a:xfrm>
          <a:prstGeom prst="rect">
            <a:avLst/>
          </a:prstGeom>
          <a:noFill/>
        </p:spPr>
        <p:txBody>
          <a:bodyPr wrap="square" rtlCol="0">
            <a:spAutoFit/>
          </a:bodyPr>
          <a:lstStyle/>
          <a:p>
            <a:r>
              <a:rPr lang="pt-BR" sz="1200" dirty="0" smtClean="0">
                <a:latin typeface="Arial" pitchFamily="34" charset="0"/>
                <a:cs typeface="Arial" pitchFamily="34" charset="0"/>
              </a:rPr>
              <a:t>     </a:t>
            </a:r>
          </a:p>
          <a:p>
            <a:r>
              <a:rPr lang="pt-BR" sz="1200" dirty="0">
                <a:latin typeface="Arial" pitchFamily="34" charset="0"/>
                <a:cs typeface="Arial" pitchFamily="34" charset="0"/>
              </a:rPr>
              <a:t>	</a:t>
            </a:r>
            <a:r>
              <a:rPr lang="pt-BR" sz="1200" dirty="0" smtClean="0">
                <a:latin typeface="Arial" pitchFamily="34" charset="0"/>
                <a:cs typeface="Arial" pitchFamily="34" charset="0"/>
              </a:rPr>
              <a:t>Sim</a:t>
            </a:r>
          </a:p>
          <a:p>
            <a:endParaRPr lang="pt-BR" sz="1200" dirty="0" smtClean="0">
              <a:latin typeface="Arial" pitchFamily="34" charset="0"/>
              <a:cs typeface="Arial" pitchFamily="34" charset="0"/>
            </a:endParaRPr>
          </a:p>
          <a:p>
            <a:r>
              <a:rPr lang="pt-BR" sz="1200" dirty="0" smtClean="0">
                <a:latin typeface="Arial" pitchFamily="34" charset="0"/>
                <a:cs typeface="Arial" pitchFamily="34" charset="0"/>
              </a:rPr>
              <a:t>	Não</a:t>
            </a:r>
            <a:endParaRPr lang="pt-BR" sz="1200" dirty="0">
              <a:latin typeface="Arial" pitchFamily="34" charset="0"/>
              <a:cs typeface="Arial" pitchFamily="34" charset="0"/>
            </a:endParaRPr>
          </a:p>
        </p:txBody>
      </p:sp>
      <p:sp>
        <p:nvSpPr>
          <p:cNvPr id="3" name="Retângulo 2"/>
          <p:cNvSpPr/>
          <p:nvPr/>
        </p:nvSpPr>
        <p:spPr>
          <a:xfrm>
            <a:off x="3923735" y="2866731"/>
            <a:ext cx="221953" cy="1972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3923734" y="3234284"/>
            <a:ext cx="221953" cy="1972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426398" y="989893"/>
            <a:ext cx="2680542" cy="338554"/>
          </a:xfrm>
          <a:prstGeom prst="rect">
            <a:avLst/>
          </a:prstGeom>
        </p:spPr>
        <p:txBody>
          <a:bodyPr wrap="none">
            <a:spAutoFit/>
          </a:bodyPr>
          <a:lstStyle/>
          <a:p>
            <a:r>
              <a:rPr lang="pt-BR" sz="1600" dirty="0">
                <a:latin typeface="Arial" pitchFamily="34" charset="0"/>
                <a:cs typeface="Arial" pitchFamily="34" charset="0"/>
              </a:rPr>
              <a:t>Possui equipe estruturada?</a:t>
            </a:r>
          </a:p>
        </p:txBody>
      </p:sp>
    </p:spTree>
    <p:extLst>
      <p:ext uri="{BB962C8B-B14F-4D97-AF65-F5344CB8AC3E}">
        <p14:creationId xmlns:p14="http://schemas.microsoft.com/office/powerpoint/2010/main" xmlns="" val="1619355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anim calcmode="lin" valueType="num">
                                      <p:cBhvr>
                                        <p:cTn id="49" dur="500" fill="hold"/>
                                        <p:tgtEl>
                                          <p:spTgt spid="7"/>
                                        </p:tgtEl>
                                        <p:attrNameLst>
                                          <p:attrName>ppt_x</p:attrName>
                                        </p:attrNameLst>
                                      </p:cBhvr>
                                      <p:tavLst>
                                        <p:tav tm="0">
                                          <p:val>
                                            <p:strVal val="#ppt_x"/>
                                          </p:val>
                                        </p:tav>
                                        <p:tav tm="100000">
                                          <p:val>
                                            <p:strVal val="#ppt_x"/>
                                          </p:val>
                                        </p:tav>
                                      </p:tavLst>
                                    </p:anim>
                                    <p:anim calcmode="lin" valueType="num">
                                      <p:cBhvr>
                                        <p:cTn id="50" dur="5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anim calcmode="lin" valueType="num">
                                      <p:cBhvr>
                                        <p:cTn id="54" dur="500" fill="hold"/>
                                        <p:tgtEl>
                                          <p:spTgt spid="15"/>
                                        </p:tgtEl>
                                        <p:attrNameLst>
                                          <p:attrName>ppt_x</p:attrName>
                                        </p:attrNameLst>
                                      </p:cBhvr>
                                      <p:tavLst>
                                        <p:tav tm="0">
                                          <p:val>
                                            <p:strVal val="#ppt_x"/>
                                          </p:val>
                                        </p:tav>
                                        <p:tav tm="100000">
                                          <p:val>
                                            <p:strVal val="#ppt_x"/>
                                          </p:val>
                                        </p:tav>
                                      </p:tavLst>
                                    </p:anim>
                                    <p:anim calcmode="lin" valueType="num">
                                      <p:cBhvr>
                                        <p:cTn id="55" dur="5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strVal val="#ppt_x"/>
                                          </p:val>
                                        </p:tav>
                                        <p:tav tm="100000">
                                          <p:val>
                                            <p:strVal val="#ppt_x"/>
                                          </p:val>
                                        </p:tav>
                                      </p:tavLst>
                                    </p:anim>
                                    <p:anim calcmode="lin" valueType="num">
                                      <p:cBhvr>
                                        <p:cTn id="70" dur="5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anim calcmode="lin" valueType="num">
                                      <p:cBhvr>
                                        <p:cTn id="74" dur="500" fill="hold"/>
                                        <p:tgtEl>
                                          <p:spTgt spid="21"/>
                                        </p:tgtEl>
                                        <p:attrNameLst>
                                          <p:attrName>ppt_x</p:attrName>
                                        </p:attrNameLst>
                                      </p:cBhvr>
                                      <p:tavLst>
                                        <p:tav tm="0">
                                          <p:val>
                                            <p:strVal val="#ppt_x"/>
                                          </p:val>
                                        </p:tav>
                                        <p:tav tm="100000">
                                          <p:val>
                                            <p:strVal val="#ppt_x"/>
                                          </p:val>
                                        </p:tav>
                                      </p:tavLst>
                                    </p:anim>
                                    <p:anim calcmode="lin" valueType="num">
                                      <p:cBhvr>
                                        <p:cTn id="75" dur="5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anim calcmode="lin" valueType="num">
                                      <p:cBhvr>
                                        <p:cTn id="79" dur="500" fill="hold"/>
                                        <p:tgtEl>
                                          <p:spTgt spid="22"/>
                                        </p:tgtEl>
                                        <p:attrNameLst>
                                          <p:attrName>ppt_x</p:attrName>
                                        </p:attrNameLst>
                                      </p:cBhvr>
                                      <p:tavLst>
                                        <p:tav tm="0">
                                          <p:val>
                                            <p:strVal val="#ppt_x"/>
                                          </p:val>
                                        </p:tav>
                                        <p:tav tm="100000">
                                          <p:val>
                                            <p:strVal val="#ppt_x"/>
                                          </p:val>
                                        </p:tav>
                                      </p:tavLst>
                                    </p:anim>
                                    <p:anim calcmode="lin" valueType="num">
                                      <p:cBhvr>
                                        <p:cTn id="80" dur="500" fill="hold"/>
                                        <p:tgtEl>
                                          <p:spTgt spid="2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22666"/>
                                        </p:tgtEl>
                                        <p:attrNameLst>
                                          <p:attrName>style.visibility</p:attrName>
                                        </p:attrNameLst>
                                      </p:cBhvr>
                                      <p:to>
                                        <p:strVal val="visible"/>
                                      </p:to>
                                    </p:set>
                                    <p:animEffect transition="in" filter="fade">
                                      <p:cBhvr>
                                        <p:cTn id="83" dur="500"/>
                                        <p:tgtEl>
                                          <p:spTgt spid="322666"/>
                                        </p:tgtEl>
                                      </p:cBhvr>
                                    </p:animEffect>
                                    <p:anim calcmode="lin" valueType="num">
                                      <p:cBhvr>
                                        <p:cTn id="84" dur="500" fill="hold"/>
                                        <p:tgtEl>
                                          <p:spTgt spid="322666"/>
                                        </p:tgtEl>
                                        <p:attrNameLst>
                                          <p:attrName>ppt_x</p:attrName>
                                        </p:attrNameLst>
                                      </p:cBhvr>
                                      <p:tavLst>
                                        <p:tav tm="0">
                                          <p:val>
                                            <p:strVal val="#ppt_x"/>
                                          </p:val>
                                        </p:tav>
                                        <p:tav tm="100000">
                                          <p:val>
                                            <p:strVal val="#ppt_x"/>
                                          </p:val>
                                        </p:tav>
                                      </p:tavLst>
                                    </p:anim>
                                    <p:anim calcmode="lin" valueType="num">
                                      <p:cBhvr>
                                        <p:cTn id="85" dur="500" fill="hold"/>
                                        <p:tgtEl>
                                          <p:spTgt spid="32266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anim calcmode="lin" valueType="num">
                                      <p:cBhvr>
                                        <p:cTn id="89" dur="500" fill="hold"/>
                                        <p:tgtEl>
                                          <p:spTgt spid="2"/>
                                        </p:tgtEl>
                                        <p:attrNameLst>
                                          <p:attrName>ppt_x</p:attrName>
                                        </p:attrNameLst>
                                      </p:cBhvr>
                                      <p:tavLst>
                                        <p:tav tm="0">
                                          <p:val>
                                            <p:strVal val="#ppt_x"/>
                                          </p:val>
                                        </p:tav>
                                        <p:tav tm="100000">
                                          <p:val>
                                            <p:strVal val="#ppt_x"/>
                                          </p:val>
                                        </p:tav>
                                      </p:tavLst>
                                    </p:anim>
                                    <p:anim calcmode="lin" valueType="num">
                                      <p:cBhvr>
                                        <p:cTn id="90" dur="500" fill="hold"/>
                                        <p:tgtEl>
                                          <p:spTgt spid="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anim calcmode="lin" valueType="num">
                                      <p:cBhvr>
                                        <p:cTn id="94" dur="500" fill="hold"/>
                                        <p:tgtEl>
                                          <p:spTgt spid="3"/>
                                        </p:tgtEl>
                                        <p:attrNameLst>
                                          <p:attrName>ppt_x</p:attrName>
                                        </p:attrNameLst>
                                      </p:cBhvr>
                                      <p:tavLst>
                                        <p:tav tm="0">
                                          <p:val>
                                            <p:strVal val="#ppt_x"/>
                                          </p:val>
                                        </p:tav>
                                        <p:tav tm="100000">
                                          <p:val>
                                            <p:strVal val="#ppt_x"/>
                                          </p:val>
                                        </p:tav>
                                      </p:tavLst>
                                    </p:anim>
                                    <p:anim calcmode="lin" valueType="num">
                                      <p:cBhvr>
                                        <p:cTn id="95" dur="500" fill="hold"/>
                                        <p:tgtEl>
                                          <p:spTgt spid="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anim calcmode="lin" valueType="num">
                                      <p:cBhvr>
                                        <p:cTn id="99" dur="500" fill="hold"/>
                                        <p:tgtEl>
                                          <p:spTgt spid="23"/>
                                        </p:tgtEl>
                                        <p:attrNameLst>
                                          <p:attrName>ppt_x</p:attrName>
                                        </p:attrNameLst>
                                      </p:cBhvr>
                                      <p:tavLst>
                                        <p:tav tm="0">
                                          <p:val>
                                            <p:strVal val="#ppt_x"/>
                                          </p:val>
                                        </p:tav>
                                        <p:tav tm="100000">
                                          <p:val>
                                            <p:strVal val="#ppt_x"/>
                                          </p:val>
                                        </p:tav>
                                      </p:tavLst>
                                    </p:anim>
                                    <p:anim calcmode="lin" valueType="num">
                                      <p:cBhvr>
                                        <p:cTn id="10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7" grpId="0" animBg="1"/>
      <p:bldP spid="20" grpId="0"/>
      <p:bldP spid="25" grpId="0"/>
      <p:bldP spid="12" grpId="0" animBg="1"/>
      <p:bldP spid="13" grpId="0"/>
      <p:bldP spid="16" grpId="0" animBg="1"/>
      <p:bldP spid="19" grpId="0" animBg="1"/>
      <p:bldP spid="21" grpId="0" animBg="1"/>
      <p:bldP spid="22" grpId="0" animBg="1"/>
      <p:bldP spid="2" grpId="0"/>
      <p:bldP spid="3"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1647" y="778829"/>
            <a:ext cx="9140624" cy="4366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upo 3"/>
          <p:cNvGrpSpPr/>
          <p:nvPr/>
        </p:nvGrpSpPr>
        <p:grpSpPr>
          <a:xfrm>
            <a:off x="2525416" y="974171"/>
            <a:ext cx="4093167" cy="4126472"/>
            <a:chOff x="351216" y="2460425"/>
            <a:chExt cx="10912980" cy="11005200"/>
          </a:xfrm>
        </p:grpSpPr>
        <p:graphicFrame>
          <p:nvGraphicFramePr>
            <p:cNvPr id="2" name="Objeto 1"/>
            <p:cNvGraphicFramePr>
              <a:graphicFrameLocks noChangeAspect="1"/>
            </p:cNvGraphicFramePr>
            <p:nvPr>
              <p:extLst>
                <p:ext uri="{D42A27DB-BD31-4B8C-83A1-F6EECF244321}">
                  <p14:modId xmlns:p14="http://schemas.microsoft.com/office/powerpoint/2010/main" xmlns="" val="3842151071"/>
                </p:ext>
              </p:extLst>
            </p:nvPr>
          </p:nvGraphicFramePr>
          <p:xfrm>
            <a:off x="351216" y="2460425"/>
            <a:ext cx="10912980" cy="11005200"/>
          </p:xfrm>
          <a:graphic>
            <a:graphicData uri="http://schemas.openxmlformats.org/presentationml/2006/ole">
              <p:oleObj spid="_x0000_s326681" name="Planilha Habilitada para Macro" r:id="rId4" imgW="2817930" imgH="2842302" progId="Excel.SheetMacroEnabled.12">
                <p:link updateAutomatic="1"/>
              </p:oleObj>
            </a:graphicData>
          </a:graphic>
        </p:graphicFrame>
        <p:sp>
          <p:nvSpPr>
            <p:cNvPr id="3" name="Retângulo 2"/>
            <p:cNvSpPr/>
            <p:nvPr/>
          </p:nvSpPr>
          <p:spPr>
            <a:xfrm>
              <a:off x="2963917" y="11445766"/>
              <a:ext cx="6180083" cy="176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itchFamily="34" charset="0"/>
                <a:cs typeface="Arial" pitchFamily="34" charset="0"/>
              </a:endParaRPr>
            </a:p>
          </p:txBody>
        </p:sp>
      </p:grpSp>
      <p:grpSp>
        <p:nvGrpSpPr>
          <p:cNvPr id="5" name="Grupo 4"/>
          <p:cNvGrpSpPr/>
          <p:nvPr/>
        </p:nvGrpSpPr>
        <p:grpSpPr>
          <a:xfrm>
            <a:off x="1482997" y="4330488"/>
            <a:ext cx="6177627" cy="350616"/>
            <a:chOff x="1366034" y="4330488"/>
            <a:chExt cx="6177627" cy="350616"/>
          </a:xfrm>
        </p:grpSpPr>
        <p:sp>
          <p:nvSpPr>
            <p:cNvPr id="46" name="Freeform 5"/>
            <p:cNvSpPr>
              <a:spLocks/>
            </p:cNvSpPr>
            <p:nvPr/>
          </p:nvSpPr>
          <p:spPr bwMode="auto">
            <a:xfrm>
              <a:off x="1366034" y="4330488"/>
              <a:ext cx="930911" cy="334615"/>
            </a:xfrm>
            <a:prstGeom prst="homePlate">
              <a:avLst>
                <a:gd name="adj" fmla="val 27412"/>
              </a:avLst>
            </a:prstGeom>
            <a:solidFill>
              <a:srgbClr val="4F81BD"/>
            </a:solidFill>
            <a:ln>
              <a:noFill/>
            </a:ln>
          </p:spPr>
          <p:txBody>
            <a:bodyPr vert="horz" wrap="square" lIns="34290" tIns="17145" rIns="34290" bIns="17145" numCol="1" anchor="ctr" anchorCtr="0" compatLnSpc="1">
              <a:prstTxWarp prst="textNoShape">
                <a:avLst/>
              </a:prstTxWarp>
            </a:bodyPr>
            <a:lstStyle/>
            <a:p>
              <a:pPr algn="ctr"/>
              <a:r>
                <a:rPr lang="en-US" sz="1800" dirty="0" err="1" smtClean="0">
                  <a:ln w="18415" cmpd="sng">
                    <a:noFill/>
                    <a:prstDash val="solid"/>
                  </a:ln>
                  <a:solidFill>
                    <a:schemeClr val="bg1"/>
                  </a:solidFill>
                  <a:latin typeface="Arial" pitchFamily="34" charset="0"/>
                  <a:cs typeface="Arial" pitchFamily="34" charset="0"/>
                </a:rPr>
                <a:t>Sim</a:t>
              </a:r>
              <a:endParaRPr lang="en-US" sz="1800" dirty="0">
                <a:ln w="18415" cmpd="sng">
                  <a:noFill/>
                  <a:prstDash val="solid"/>
                </a:ln>
                <a:solidFill>
                  <a:schemeClr val="bg1"/>
                </a:solidFill>
                <a:latin typeface="Arial" pitchFamily="34" charset="0"/>
                <a:cs typeface="Arial" pitchFamily="34" charset="0"/>
              </a:endParaRPr>
            </a:p>
          </p:txBody>
        </p:sp>
        <p:sp>
          <p:nvSpPr>
            <p:cNvPr id="47" name="Retângulo 46"/>
            <p:cNvSpPr/>
            <p:nvPr/>
          </p:nvSpPr>
          <p:spPr>
            <a:xfrm>
              <a:off x="2311663" y="4356592"/>
              <a:ext cx="2042546" cy="280846"/>
            </a:xfrm>
            <a:prstGeom prst="rect">
              <a:avLst/>
            </a:prstGeom>
          </p:spPr>
          <p:txBody>
            <a:bodyPr wrap="none" lIns="34290" tIns="17145" rIns="34290" bIns="17145">
              <a:spAutoFit/>
            </a:bodyPr>
            <a:lstStyle/>
            <a:p>
              <a:pPr algn="ctr"/>
              <a:r>
                <a:rPr lang="en-US" sz="1600" dirty="0">
                  <a:ln w="18415" cmpd="sng">
                    <a:noFill/>
                    <a:prstDash val="solid"/>
                  </a:ln>
                  <a:latin typeface="Arial" pitchFamily="34" charset="0"/>
                  <a:cs typeface="Arial" pitchFamily="34" charset="0"/>
                </a:rPr>
                <a:t>49% - 313 </a:t>
              </a:r>
              <a:r>
                <a:rPr lang="en-US" sz="1600" dirty="0" err="1">
                  <a:ln w="18415" cmpd="sng">
                    <a:noFill/>
                    <a:prstDash val="solid"/>
                  </a:ln>
                  <a:latin typeface="Arial" pitchFamily="34" charset="0"/>
                  <a:cs typeface="Arial" pitchFamily="34" charset="0"/>
                </a:rPr>
                <a:t>Municípios</a:t>
              </a:r>
              <a:endParaRPr lang="en-US" sz="1600" dirty="0">
                <a:ln w="18415" cmpd="sng">
                  <a:noFill/>
                  <a:prstDash val="solid"/>
                </a:ln>
                <a:latin typeface="Arial" pitchFamily="34" charset="0"/>
                <a:cs typeface="Arial" pitchFamily="34" charset="0"/>
              </a:endParaRPr>
            </a:p>
          </p:txBody>
        </p:sp>
        <p:sp>
          <p:nvSpPr>
            <p:cNvPr id="50" name="Freeform 5"/>
            <p:cNvSpPr>
              <a:spLocks/>
            </p:cNvSpPr>
            <p:nvPr/>
          </p:nvSpPr>
          <p:spPr bwMode="auto">
            <a:xfrm>
              <a:off x="4617279" y="4346489"/>
              <a:ext cx="930911" cy="334615"/>
            </a:xfrm>
            <a:prstGeom prst="homePlate">
              <a:avLst>
                <a:gd name="adj" fmla="val 27412"/>
              </a:avLst>
            </a:prstGeom>
            <a:solidFill>
              <a:srgbClr val="C0504D"/>
            </a:solidFill>
            <a:ln>
              <a:noFill/>
            </a:ln>
          </p:spPr>
          <p:txBody>
            <a:bodyPr vert="horz" wrap="square" lIns="34290" tIns="17145" rIns="34290" bIns="17145" numCol="1" anchor="ctr" anchorCtr="0" compatLnSpc="1">
              <a:prstTxWarp prst="textNoShape">
                <a:avLst/>
              </a:prstTxWarp>
            </a:bodyPr>
            <a:lstStyle/>
            <a:p>
              <a:pPr algn="ctr"/>
              <a:r>
                <a:rPr lang="en-US" sz="1800" dirty="0" err="1" smtClean="0">
                  <a:ln w="18415" cmpd="sng">
                    <a:noFill/>
                    <a:prstDash val="solid"/>
                  </a:ln>
                  <a:solidFill>
                    <a:schemeClr val="bg1"/>
                  </a:solidFill>
                  <a:latin typeface="Arial" pitchFamily="34" charset="0"/>
                  <a:cs typeface="Arial" pitchFamily="34" charset="0"/>
                </a:rPr>
                <a:t>Não</a:t>
              </a:r>
              <a:r>
                <a:rPr lang="en-US" sz="1800" dirty="0" smtClean="0">
                  <a:ln w="18415" cmpd="sng">
                    <a:noFill/>
                    <a:prstDash val="solid"/>
                  </a:ln>
                  <a:solidFill>
                    <a:schemeClr val="bg1"/>
                  </a:solidFill>
                  <a:latin typeface="Arial" pitchFamily="34" charset="0"/>
                  <a:cs typeface="Arial" pitchFamily="34" charset="0"/>
                </a:rPr>
                <a:t> </a:t>
              </a:r>
              <a:endParaRPr lang="en-US" sz="1800" dirty="0">
                <a:ln w="18415" cmpd="sng">
                  <a:noFill/>
                  <a:prstDash val="solid"/>
                </a:ln>
                <a:solidFill>
                  <a:schemeClr val="bg1"/>
                </a:solidFill>
                <a:latin typeface="Arial" pitchFamily="34" charset="0"/>
                <a:cs typeface="Arial" pitchFamily="34" charset="0"/>
              </a:endParaRPr>
            </a:p>
          </p:txBody>
        </p:sp>
        <p:sp>
          <p:nvSpPr>
            <p:cNvPr id="51" name="Retângulo 50"/>
            <p:cNvSpPr/>
            <p:nvPr/>
          </p:nvSpPr>
          <p:spPr>
            <a:xfrm>
              <a:off x="5558823" y="4370807"/>
              <a:ext cx="1984838" cy="280846"/>
            </a:xfrm>
            <a:prstGeom prst="rect">
              <a:avLst/>
            </a:prstGeom>
          </p:spPr>
          <p:txBody>
            <a:bodyPr wrap="none" lIns="34290" tIns="17145" rIns="34290" bIns="17145">
              <a:spAutoFit/>
            </a:bodyPr>
            <a:lstStyle/>
            <a:p>
              <a:pPr algn="ctr"/>
              <a:r>
                <a:rPr lang="en-US" sz="1600" dirty="0">
                  <a:ln w="18415" cmpd="sng">
                    <a:noFill/>
                    <a:prstDash val="solid"/>
                  </a:ln>
                  <a:latin typeface="Arial" pitchFamily="34" charset="0"/>
                  <a:cs typeface="Arial" pitchFamily="34" charset="0"/>
                </a:rPr>
                <a:t>51%- 331 </a:t>
              </a:r>
              <a:r>
                <a:rPr lang="en-US" sz="1600" dirty="0" err="1">
                  <a:ln w="18415" cmpd="sng">
                    <a:noFill/>
                    <a:prstDash val="solid"/>
                  </a:ln>
                  <a:latin typeface="Arial" pitchFamily="34" charset="0"/>
                  <a:cs typeface="Arial" pitchFamily="34" charset="0"/>
                </a:rPr>
                <a:t>Municípios</a:t>
              </a:r>
              <a:endParaRPr lang="en-US" sz="1600" dirty="0">
                <a:ln w="18415" cmpd="sng">
                  <a:noFill/>
                  <a:prstDash val="solid"/>
                </a:ln>
                <a:latin typeface="Arial" pitchFamily="34" charset="0"/>
                <a:cs typeface="Arial" pitchFamily="34" charset="0"/>
              </a:endParaRPr>
            </a:p>
          </p:txBody>
        </p:sp>
      </p:grpSp>
      <p:sp>
        <p:nvSpPr>
          <p:cNvPr id="16" name="Retângulo 15"/>
          <p:cNvSpPr/>
          <p:nvPr/>
        </p:nvSpPr>
        <p:spPr>
          <a:xfrm>
            <a:off x="-830" y="922176"/>
            <a:ext cx="9144830" cy="250068"/>
          </a:xfrm>
          <a:prstGeom prst="rect">
            <a:avLst/>
          </a:prstGeom>
        </p:spPr>
        <p:txBody>
          <a:bodyPr wrap="square" lIns="34290" tIns="17145" rIns="34290" bIns="17145">
            <a:spAutoFit/>
          </a:bodyPr>
          <a:lstStyle/>
          <a:p>
            <a:pPr algn="ctr"/>
            <a:r>
              <a:rPr lang="pt-BR" sz="1400" dirty="0" smtClean="0">
                <a:ln w="18415" cmpd="sng">
                  <a:noFill/>
                  <a:prstDash val="solid"/>
                </a:ln>
                <a:latin typeface="Arial" pitchFamily="34" charset="0"/>
                <a:cs typeface="Arial" pitchFamily="34" charset="0"/>
              </a:rPr>
              <a:t>A </a:t>
            </a:r>
            <a:r>
              <a:rPr lang="pt-BR" sz="1400" dirty="0">
                <a:ln w="18415" cmpd="sng">
                  <a:noFill/>
                  <a:prstDash val="solid"/>
                </a:ln>
                <a:latin typeface="Arial" pitchFamily="34" charset="0"/>
                <a:cs typeface="Arial" pitchFamily="34" charset="0"/>
              </a:rPr>
              <a:t>prefeitura </a:t>
            </a:r>
            <a:r>
              <a:rPr lang="pt-BR" sz="1400" dirty="0" smtClean="0">
                <a:ln w="18415" cmpd="sng">
                  <a:noFill/>
                  <a:prstDash val="solid"/>
                </a:ln>
                <a:latin typeface="Arial" pitchFamily="34" charset="0"/>
                <a:cs typeface="Arial" pitchFamily="34" charset="0"/>
              </a:rPr>
              <a:t>possui </a:t>
            </a:r>
            <a:r>
              <a:rPr lang="pt-BR" sz="1400" dirty="0">
                <a:ln w="18415" cmpd="sng">
                  <a:noFill/>
                  <a:prstDash val="solid"/>
                </a:ln>
                <a:latin typeface="Arial" pitchFamily="34" charset="0"/>
                <a:cs typeface="Arial" pitchFamily="34" charset="0"/>
              </a:rPr>
              <a:t>local físico </a:t>
            </a:r>
            <a:r>
              <a:rPr lang="pt-BR" sz="1400" dirty="0" smtClean="0">
                <a:ln w="18415" cmpd="sng">
                  <a:noFill/>
                  <a:prstDash val="solid"/>
                </a:ln>
                <a:latin typeface="Arial" pitchFamily="34" charset="0"/>
                <a:cs typeface="Arial" pitchFamily="34" charset="0"/>
              </a:rPr>
              <a:t>e </a:t>
            </a:r>
            <a:r>
              <a:rPr lang="pt-BR" sz="1400" dirty="0">
                <a:ln w="18415" cmpd="sng">
                  <a:noFill/>
                  <a:prstDash val="solid"/>
                </a:ln>
                <a:latin typeface="Arial" pitchFamily="34" charset="0"/>
                <a:cs typeface="Arial" pitchFamily="34" charset="0"/>
              </a:rPr>
              <a:t>telefone para atendimento de ocorrências de Defesa Civil?</a:t>
            </a:r>
          </a:p>
        </p:txBody>
      </p:sp>
      <p:sp>
        <p:nvSpPr>
          <p:cNvPr id="17" name="Retângulo 16"/>
          <p:cNvSpPr/>
          <p:nvPr/>
        </p:nvSpPr>
        <p:spPr>
          <a:xfrm>
            <a:off x="3430747" y="1204071"/>
            <a:ext cx="2282505" cy="520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pt-BR" sz="2300" dirty="0" smtClean="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2017</a:t>
            </a:r>
            <a:endParaRPr lang="pt-BR" sz="2300"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endParaRPr>
          </a:p>
        </p:txBody>
      </p:sp>
      <p:sp>
        <p:nvSpPr>
          <p:cNvPr id="18" name="CaixaDeTexto 17"/>
          <p:cNvSpPr txBox="1"/>
          <p:nvPr/>
        </p:nvSpPr>
        <p:spPr>
          <a:xfrm>
            <a:off x="6416182" y="4892775"/>
            <a:ext cx="2681080" cy="203902"/>
          </a:xfrm>
          <a:prstGeom prst="rect">
            <a:avLst/>
          </a:prstGeom>
          <a:noFill/>
        </p:spPr>
        <p:txBody>
          <a:bodyPr wrap="square" lIns="34290" tIns="17145" rIns="34290" bIns="17145" rtlCol="0">
            <a:spAutoFit/>
          </a:bodyPr>
          <a:lstStyle/>
          <a:p>
            <a:pPr algn="r"/>
            <a:r>
              <a:rPr lang="pt-BR" sz="1100" b="1" dirty="0" smtClean="0">
                <a:latin typeface="Arial" pitchFamily="34" charset="0"/>
                <a:cs typeface="Arial" pitchFamily="34" charset="0"/>
              </a:rPr>
              <a:t>*Caráter Informativo</a:t>
            </a:r>
            <a:endParaRPr lang="pt-BR" sz="1100" b="1" dirty="0">
              <a:latin typeface="Arial" pitchFamily="34" charset="0"/>
              <a:cs typeface="Arial" pitchFamily="34" charset="0"/>
            </a:endParaRPr>
          </a:p>
        </p:txBody>
      </p:sp>
      <p:sp>
        <p:nvSpPr>
          <p:cNvPr id="19" name="CaixaDeTexto 18"/>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LOCAL DE ATENDIMENTO DE OCORRÊNCIAS DA DEFESA CIVIL</a:t>
            </a:r>
            <a:endParaRPr lang="pt-BR" sz="1800" b="1" dirty="0">
              <a:solidFill>
                <a:srgbClr val="C00000"/>
              </a:solidFill>
            </a:endParaRPr>
          </a:p>
        </p:txBody>
      </p:sp>
      <p:sp>
        <p:nvSpPr>
          <p:cNvPr id="20" name="Retângulo 19"/>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6" name="CaixaDeTexto 25"/>
          <p:cNvSpPr txBox="1"/>
          <p:nvPr/>
        </p:nvSpPr>
        <p:spPr>
          <a:xfrm>
            <a:off x="4329461" y="449785"/>
            <a:ext cx="793807" cy="307777"/>
          </a:xfrm>
          <a:prstGeom prst="rect">
            <a:avLst/>
          </a:prstGeom>
          <a:noFill/>
        </p:spPr>
        <p:txBody>
          <a:bodyPr wrap="none" rtlCol="0">
            <a:spAutoFit/>
          </a:bodyPr>
          <a:lstStyle/>
          <a:p>
            <a:r>
              <a:rPr lang="pt-BR" sz="1400" b="1" dirty="0" smtClean="0">
                <a:solidFill>
                  <a:schemeClr val="tx1">
                    <a:lumMod val="95000"/>
                    <a:lumOff val="5000"/>
                  </a:schemeClr>
                </a:solidFill>
              </a:rPr>
              <a:t>i-Cidade</a:t>
            </a:r>
            <a:endParaRPr lang="pt-BR" sz="1400" b="1" dirty="0">
              <a:solidFill>
                <a:schemeClr val="tx1">
                  <a:lumMod val="95000"/>
                  <a:lumOff val="5000"/>
                </a:schemeClr>
              </a:solidFill>
            </a:endParaRPr>
          </a:p>
        </p:txBody>
      </p:sp>
      <p:pic>
        <p:nvPicPr>
          <p:cNvPr id="27" name="Imagem 26"/>
          <p:cNvPicPr>
            <a:picLocks noChangeAspect="1"/>
          </p:cNvPicPr>
          <p:nvPr/>
        </p:nvPicPr>
        <p:blipFill>
          <a:blip r:embed="rId5"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4082616" y="485986"/>
            <a:ext cx="235447" cy="235374"/>
          </a:xfrm>
          <a:prstGeom prst="rect">
            <a:avLst/>
          </a:prstGeom>
        </p:spPr>
      </p:pic>
    </p:spTree>
    <p:extLst>
      <p:ext uri="{BB962C8B-B14F-4D97-AF65-F5344CB8AC3E}">
        <p14:creationId xmlns:p14="http://schemas.microsoft.com/office/powerpoint/2010/main" xmlns="" val="1901132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anim calcmode="lin" valueType="num">
                                      <p:cBhvr>
                                        <p:cTn id="49" dur="500" fill="hold"/>
                                        <p:tgtEl>
                                          <p:spTgt spid="5"/>
                                        </p:tgtEl>
                                        <p:attrNameLst>
                                          <p:attrName>ppt_x</p:attrName>
                                        </p:attrNameLst>
                                      </p:cBhvr>
                                      <p:tavLst>
                                        <p:tav tm="0">
                                          <p:val>
                                            <p:strVal val="#ppt_x"/>
                                          </p:val>
                                        </p:tav>
                                        <p:tav tm="100000">
                                          <p:val>
                                            <p:strVal val="#ppt_x"/>
                                          </p:val>
                                        </p:tav>
                                      </p:tavLst>
                                    </p:anim>
                                    <p:anim calcmode="lin" valueType="num">
                                      <p:cBhvr>
                                        <p:cTn id="50" dur="5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p:bldP spid="17" grpId="0" animBg="1"/>
      <p:bldP spid="18" grpId="0"/>
      <p:bldP spid="19" grpId="0"/>
      <p:bldP spid="20" grpId="0" animBg="1"/>
      <p:bldP spid="23" grpId="0" animBg="1"/>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8" y="778829"/>
            <a:ext cx="9140624" cy="4366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8" name="Gráfico 37"/>
          <p:cNvGraphicFramePr>
            <a:graphicFrameLocks noChangeAspect="1"/>
          </p:cNvGraphicFramePr>
          <p:nvPr>
            <p:extLst>
              <p:ext uri="{D42A27DB-BD31-4B8C-83A1-F6EECF244321}">
                <p14:modId xmlns:p14="http://schemas.microsoft.com/office/powerpoint/2010/main" xmlns="" val="2064533"/>
              </p:ext>
            </p:extLst>
          </p:nvPr>
        </p:nvGraphicFramePr>
        <p:xfrm>
          <a:off x="5017014" y="1357768"/>
          <a:ext cx="1350000" cy="1351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xmlns="" val="2883929429"/>
              </p:ext>
            </p:extLst>
          </p:nvPr>
        </p:nvGraphicFramePr>
        <p:xfrm>
          <a:off x="4396451" y="1251018"/>
          <a:ext cx="1681418" cy="1557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xmlns="" val="316515979"/>
              </p:ext>
            </p:extLst>
          </p:nvPr>
        </p:nvGraphicFramePr>
        <p:xfrm>
          <a:off x="2585542" y="1343280"/>
          <a:ext cx="3934012" cy="3934012"/>
        </p:xfrm>
        <a:graphic>
          <a:graphicData uri="http://schemas.openxmlformats.org/presentationml/2006/ole">
            <p:oleObj spid="_x0000_s327718" name="Planilha Habilitada para Macro" r:id="rId5" imgW="2838428" imgH="2838352" progId="Excel.SheetMacroEnabled.12">
              <p:link updateAutomatic="1"/>
            </p:oleObj>
          </a:graphicData>
        </a:graphic>
      </p:graphicFrame>
      <p:sp>
        <p:nvSpPr>
          <p:cNvPr id="16" name="CaixaDeTexto 15"/>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USO DE TECNOLOGIA NAS MODALIDADES DE LICITAÇÃO</a:t>
            </a:r>
            <a:endParaRPr lang="pt-BR" sz="1800" b="1" dirty="0">
              <a:solidFill>
                <a:srgbClr val="C00000"/>
              </a:solidFill>
            </a:endParaRPr>
          </a:p>
        </p:txBody>
      </p:sp>
      <p:sp>
        <p:nvSpPr>
          <p:cNvPr id="19" name="Retângulo 18"/>
          <p:cNvSpPr/>
          <p:nvPr/>
        </p:nvSpPr>
        <p:spPr>
          <a:xfrm>
            <a:off x="5131783" y="4245612"/>
            <a:ext cx="519861" cy="26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pt-BR" sz="1200" dirty="0" smtClean="0">
                <a:ln w="18415" cmpd="sng">
                  <a:noFill/>
                  <a:prstDash val="solid"/>
                </a:ln>
                <a:solidFill>
                  <a:schemeClr val="tx1"/>
                </a:solidFill>
                <a:effectLst>
                  <a:outerShdw blurRad="63500" dir="3600000" algn="tl" rotWithShape="0">
                    <a:srgbClr val="000000">
                      <a:alpha val="70000"/>
                    </a:srgbClr>
                  </a:outerShdw>
                </a:effectLst>
                <a:latin typeface="Frutiger LT Std 87 ExtraBlk Cn" pitchFamily="34" charset="0"/>
              </a:rPr>
              <a:t>2017</a:t>
            </a:r>
            <a:endParaRPr lang="pt-BR" sz="1200" dirty="0">
              <a:ln w="18415" cmpd="sng">
                <a:noFill/>
                <a:prstDash val="solid"/>
              </a:ln>
              <a:solidFill>
                <a:schemeClr val="tx1"/>
              </a:solidFill>
              <a:effectLst>
                <a:outerShdw blurRad="63500" dir="3600000" algn="tl" rotWithShape="0">
                  <a:srgbClr val="000000">
                    <a:alpha val="70000"/>
                  </a:srgbClr>
                </a:outerShdw>
              </a:effectLst>
              <a:latin typeface="Frutiger LT Std 87 ExtraBlk Cn" pitchFamily="34" charset="0"/>
            </a:endParaRPr>
          </a:p>
        </p:txBody>
      </p:sp>
      <p:sp>
        <p:nvSpPr>
          <p:cNvPr id="20" name="Retângulo 19"/>
          <p:cNvSpPr/>
          <p:nvPr/>
        </p:nvSpPr>
        <p:spPr>
          <a:xfrm>
            <a:off x="3349276" y="4245612"/>
            <a:ext cx="519861" cy="260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pt-BR" sz="1200" dirty="0" smtClean="0">
                <a:ln w="18415" cmpd="sng">
                  <a:noFill/>
                  <a:prstDash val="solid"/>
                </a:ln>
                <a:solidFill>
                  <a:schemeClr val="tx1"/>
                </a:solidFill>
                <a:effectLst>
                  <a:outerShdw blurRad="63500" dir="3600000" algn="tl" rotWithShape="0">
                    <a:srgbClr val="000000">
                      <a:alpha val="70000"/>
                    </a:srgbClr>
                  </a:outerShdw>
                </a:effectLst>
                <a:latin typeface="Frutiger LT Std 87 ExtraBlk Cn" pitchFamily="34" charset="0"/>
              </a:rPr>
              <a:t>2016</a:t>
            </a:r>
            <a:endParaRPr lang="pt-BR" sz="1200" dirty="0">
              <a:ln w="18415" cmpd="sng">
                <a:noFill/>
                <a:prstDash val="solid"/>
              </a:ln>
              <a:solidFill>
                <a:schemeClr val="tx1"/>
              </a:solidFill>
              <a:effectLst>
                <a:outerShdw blurRad="63500" dir="3600000" algn="tl" rotWithShape="0">
                  <a:srgbClr val="000000">
                    <a:alpha val="70000"/>
                  </a:srgbClr>
                </a:outerShdw>
              </a:effectLst>
              <a:latin typeface="Frutiger LT Std 87 ExtraBlk Cn" pitchFamily="34" charset="0"/>
            </a:endParaRPr>
          </a:p>
        </p:txBody>
      </p:sp>
      <p:sp>
        <p:nvSpPr>
          <p:cNvPr id="23" name="Retângulo 22"/>
          <p:cNvSpPr/>
          <p:nvPr/>
        </p:nvSpPr>
        <p:spPr>
          <a:xfrm>
            <a:off x="10633" y="433130"/>
            <a:ext cx="4572000" cy="345699"/>
          </a:xfrm>
          <a:prstGeom prst="rect">
            <a:avLst/>
          </a:prstGeom>
          <a:gradFill flip="none" rotWithShape="1">
            <a:gsLst>
              <a:gs pos="0">
                <a:schemeClr val="bg1">
                  <a:lumMod val="7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rot="10800000">
            <a:off x="4567794" y="430825"/>
            <a:ext cx="4572000" cy="345699"/>
          </a:xfrm>
          <a:prstGeom prst="rect">
            <a:avLst/>
          </a:prstGeom>
          <a:gradFill flip="none" rotWithShape="1">
            <a:gsLst>
              <a:gs pos="0">
                <a:srgbClr val="FFC800"/>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6932429" y="439154"/>
            <a:ext cx="2249898" cy="338554"/>
          </a:xfrm>
          <a:prstGeom prst="rect">
            <a:avLst/>
          </a:prstGeom>
          <a:noFill/>
        </p:spPr>
        <p:txBody>
          <a:bodyPr wrap="square" rtlCol="0">
            <a:spAutoFit/>
          </a:bodyPr>
          <a:lstStyle/>
          <a:p>
            <a:pPr algn="r"/>
            <a:r>
              <a:rPr lang="pt-BR" sz="1600" b="1" dirty="0" smtClean="0">
                <a:solidFill>
                  <a:schemeClr val="bg1"/>
                </a:solidFill>
              </a:rPr>
              <a:t>PONTO DE ATENÇÃO</a:t>
            </a:r>
            <a:endParaRPr lang="pt-BR" sz="1600" b="1" dirty="0">
              <a:solidFill>
                <a:schemeClr val="bg1"/>
              </a:solidFill>
            </a:endParaRPr>
          </a:p>
        </p:txBody>
      </p:sp>
      <p:sp>
        <p:nvSpPr>
          <p:cNvPr id="29" name="CaixaDeTexto 28"/>
          <p:cNvSpPr txBox="1"/>
          <p:nvPr/>
        </p:nvSpPr>
        <p:spPr>
          <a:xfrm>
            <a:off x="4329461" y="449785"/>
            <a:ext cx="754822" cy="307777"/>
          </a:xfrm>
          <a:prstGeom prst="rect">
            <a:avLst/>
          </a:prstGeom>
          <a:noFill/>
        </p:spPr>
        <p:txBody>
          <a:bodyPr wrap="none" rtlCol="0">
            <a:spAutoFit/>
          </a:bodyPr>
          <a:lstStyle/>
          <a:p>
            <a:r>
              <a:rPr lang="pt-BR" sz="1400" b="1" dirty="0" smtClean="0">
                <a:solidFill>
                  <a:schemeClr val="tx1">
                    <a:lumMod val="95000"/>
                    <a:lumOff val="5000"/>
                  </a:schemeClr>
                </a:solidFill>
              </a:rPr>
              <a:t>i-</a:t>
            </a:r>
            <a:r>
              <a:rPr lang="pt-BR" sz="1400" b="1" dirty="0" err="1" smtClean="0">
                <a:solidFill>
                  <a:schemeClr val="tx1">
                    <a:lumMod val="95000"/>
                    <a:lumOff val="5000"/>
                  </a:schemeClr>
                </a:solidFill>
              </a:rPr>
              <a:t>Gov</a:t>
            </a:r>
            <a:r>
              <a:rPr lang="pt-BR" sz="1400" b="1" dirty="0" smtClean="0">
                <a:solidFill>
                  <a:schemeClr val="tx1">
                    <a:lumMod val="95000"/>
                    <a:lumOff val="5000"/>
                  </a:schemeClr>
                </a:solidFill>
              </a:rPr>
              <a:t> TI</a:t>
            </a:r>
            <a:endParaRPr lang="pt-BR" sz="1400" b="1" dirty="0">
              <a:solidFill>
                <a:schemeClr val="tx1">
                  <a:lumMod val="95000"/>
                  <a:lumOff val="5000"/>
                </a:schemeClr>
              </a:solidFill>
            </a:endParaRPr>
          </a:p>
        </p:txBody>
      </p:sp>
      <p:pic>
        <p:nvPicPr>
          <p:cNvPr id="33" name="Picture 356" descr="https://image.flaticon.com/icons/png/128/17/17896.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17995" y="500246"/>
            <a:ext cx="211466" cy="2114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1839394" y="903691"/>
            <a:ext cx="5404572" cy="113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1600" dirty="0" smtClean="0">
                <a:solidFill>
                  <a:schemeClr val="tx1"/>
                </a:solidFill>
                <a:latin typeface="Arial" pitchFamily="34" charset="0"/>
                <a:cs typeface="Arial" pitchFamily="34" charset="0"/>
              </a:rPr>
              <a:t>Utilizam internet nas modalidades de licitação?</a:t>
            </a:r>
          </a:p>
          <a:p>
            <a:endParaRPr lang="pt-BR" sz="1200" dirty="0" smtClean="0">
              <a:solidFill>
                <a:schemeClr val="tx1"/>
              </a:solidFill>
              <a:latin typeface="Arial" pitchFamily="34" charset="0"/>
              <a:cs typeface="Arial" pitchFamily="34" charset="0"/>
            </a:endParaRPr>
          </a:p>
          <a:p>
            <a:r>
              <a:rPr lang="pt-BR" sz="1200" dirty="0">
                <a:solidFill>
                  <a:schemeClr val="tx1"/>
                </a:solidFill>
                <a:latin typeface="Arial" pitchFamily="34" charset="0"/>
                <a:cs typeface="Arial" pitchFamily="34" charset="0"/>
              </a:rPr>
              <a:t>	</a:t>
            </a:r>
            <a:r>
              <a:rPr lang="pt-BR" sz="1200" dirty="0" smtClean="0">
                <a:solidFill>
                  <a:schemeClr val="tx1"/>
                </a:solidFill>
                <a:latin typeface="Arial" pitchFamily="34" charset="0"/>
                <a:cs typeface="Arial" pitchFamily="34" charset="0"/>
              </a:rPr>
              <a:t>Não</a:t>
            </a:r>
          </a:p>
          <a:p>
            <a:endParaRPr lang="pt-BR" sz="1200" dirty="0">
              <a:solidFill>
                <a:schemeClr val="tx1"/>
              </a:solidFill>
              <a:latin typeface="Arial" pitchFamily="34" charset="0"/>
              <a:cs typeface="Arial" pitchFamily="34" charset="0"/>
            </a:endParaRPr>
          </a:p>
          <a:p>
            <a:r>
              <a:rPr lang="pt-BR" sz="1200" dirty="0" smtClean="0">
                <a:solidFill>
                  <a:schemeClr val="tx1"/>
                </a:solidFill>
                <a:latin typeface="Arial" pitchFamily="34" charset="0"/>
                <a:cs typeface="Arial" pitchFamily="34" charset="0"/>
              </a:rPr>
              <a:t>	Sim</a:t>
            </a:r>
          </a:p>
          <a:p>
            <a:pPr algn="ctr"/>
            <a:endParaRPr lang="pt-BR" sz="1200" dirty="0">
              <a:solidFill>
                <a:schemeClr val="tx1"/>
              </a:solidFill>
              <a:latin typeface="Arial" pitchFamily="34" charset="0"/>
              <a:cs typeface="Arial" pitchFamily="34" charset="0"/>
            </a:endParaRPr>
          </a:p>
        </p:txBody>
      </p:sp>
      <p:sp>
        <p:nvSpPr>
          <p:cNvPr id="4" name="Retângulo 3"/>
          <p:cNvSpPr/>
          <p:nvPr/>
        </p:nvSpPr>
        <p:spPr>
          <a:xfrm>
            <a:off x="1961466" y="1771004"/>
            <a:ext cx="248189" cy="1300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1961466" y="1396430"/>
            <a:ext cx="248189" cy="130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487383" y="4555400"/>
            <a:ext cx="4189773" cy="65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1961466" y="4814671"/>
            <a:ext cx="5224478" cy="307777"/>
          </a:xfrm>
          <a:prstGeom prst="rect">
            <a:avLst/>
          </a:prstGeom>
          <a:noFill/>
        </p:spPr>
        <p:txBody>
          <a:bodyPr wrap="square" rtlCol="0">
            <a:spAutoFit/>
          </a:bodyPr>
          <a:lstStyle/>
          <a:p>
            <a:pPr algn="ctr"/>
            <a:r>
              <a:rPr lang="pt-BR" sz="1400" b="1" u="sng" dirty="0"/>
              <a:t>Pontuação </a:t>
            </a:r>
            <a:r>
              <a:rPr lang="pt-BR" sz="1400" b="1" u="sng" dirty="0" smtClean="0"/>
              <a:t>média obtida</a:t>
            </a:r>
            <a:r>
              <a:rPr lang="pt-BR" sz="1400" dirty="0" smtClean="0"/>
              <a:t>:      </a:t>
            </a:r>
            <a:r>
              <a:rPr lang="pt-BR" sz="1400" b="1" dirty="0" smtClean="0"/>
              <a:t>2016</a:t>
            </a:r>
            <a:r>
              <a:rPr lang="pt-BR" sz="1400" dirty="0" smtClean="0"/>
              <a:t>: 1,41      </a:t>
            </a:r>
            <a:r>
              <a:rPr lang="pt-BR" sz="1400" b="1" dirty="0" smtClean="0"/>
              <a:t>2017</a:t>
            </a:r>
            <a:r>
              <a:rPr lang="pt-BR" sz="1400" dirty="0" smtClean="0"/>
              <a:t>: 1,43</a:t>
            </a:r>
            <a:endParaRPr lang="pt-BR" sz="1400" dirty="0"/>
          </a:p>
        </p:txBody>
      </p:sp>
      <p:sp>
        <p:nvSpPr>
          <p:cNvPr id="6" name="Retângulo 5"/>
          <p:cNvSpPr/>
          <p:nvPr/>
        </p:nvSpPr>
        <p:spPr>
          <a:xfrm>
            <a:off x="6246421" y="1771004"/>
            <a:ext cx="686008" cy="2302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6351321" y="1923404"/>
            <a:ext cx="686008" cy="279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2974492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Graphic spid="24" grpId="0">
        <p:bldAsOne/>
      </p:bldGraphic>
      <p:bldP spid="16" grpId="0"/>
      <p:bldP spid="19" grpId="0" animBg="1"/>
      <p:bldP spid="20" grpId="0" animBg="1"/>
      <p:bldP spid="23" grpId="0" animBg="1"/>
      <p:bldP spid="27" grpId="0" animBg="1"/>
      <p:bldP spid="28" grpId="0"/>
      <p:bldP spid="29" grpId="0"/>
      <p:bldP spid="3" grpId="0" animBg="1"/>
      <p:bldP spid="4" grpId="0" animBg="1"/>
      <p:bldP spid="22" grpId="0" animBg="1"/>
      <p:bldP spid="5"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64756" y="4171211"/>
            <a:ext cx="1614488" cy="606165"/>
          </a:xfrm>
          <a:prstGeom prst="rect">
            <a:avLst/>
          </a:prstGeom>
        </p:spPr>
      </p:pic>
      <p:sp>
        <p:nvSpPr>
          <p:cNvPr id="3" name="CaixaDeTexto 2"/>
          <p:cNvSpPr txBox="1"/>
          <p:nvPr/>
        </p:nvSpPr>
        <p:spPr>
          <a:xfrm>
            <a:off x="1777004" y="1786919"/>
            <a:ext cx="5589992" cy="1569660"/>
          </a:xfrm>
          <a:prstGeom prst="rect">
            <a:avLst/>
          </a:prstGeom>
          <a:noFill/>
        </p:spPr>
        <p:txBody>
          <a:bodyPr wrap="none" rtlCol="0">
            <a:spAutoFit/>
          </a:bodyPr>
          <a:lstStyle/>
          <a:p>
            <a:r>
              <a:rPr lang="pt-BR" sz="9600" dirty="0" smtClean="0">
                <a:latin typeface="Arial" pitchFamily="34" charset="0"/>
                <a:cs typeface="Arial" pitchFamily="34" charset="0"/>
              </a:rPr>
              <a:t>Obrigado!</a:t>
            </a:r>
            <a:endParaRPr lang="pt-BR" sz="9600" dirty="0">
              <a:latin typeface="Arial" pitchFamily="34" charset="0"/>
              <a:cs typeface="Arial" pitchFamily="34" charset="0"/>
            </a:endParaRPr>
          </a:p>
        </p:txBody>
      </p:sp>
    </p:spTree>
    <p:extLst>
      <p:ext uri="{BB962C8B-B14F-4D97-AF65-F5344CB8AC3E}">
        <p14:creationId xmlns:p14="http://schemas.microsoft.com/office/powerpoint/2010/main" xmlns="" val="2696430883"/>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3000" tmFilter="0, 0; .2, .5; .8, .5; 1, 0"/>
                                        <p:tgtEl>
                                          <p:spTgt spid="3"/>
                                        </p:tgtEl>
                                      </p:cBhvr>
                                    </p:animEffect>
                                    <p:animScale>
                                      <p:cBhvr>
                                        <p:cTn id="7" dur="1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xmlns="" val="3017336792"/>
              </p:ext>
            </p:extLst>
          </p:nvPr>
        </p:nvGraphicFramePr>
        <p:xfrm>
          <a:off x="914116" y="805541"/>
          <a:ext cx="7292841" cy="4539734"/>
        </p:xfrm>
        <a:graphic>
          <a:graphicData uri="http://schemas.openxmlformats.org/presentationml/2006/ole">
            <p:oleObj spid="_x0000_s147729" name="Documento" r:id="rId4" imgW="8472544" imgH="5283222" progId="Word.Document.12">
              <p:embed/>
            </p:oleObj>
          </a:graphicData>
        </a:graphic>
      </p:graphicFrame>
      <p:sp>
        <p:nvSpPr>
          <p:cNvPr id="10" name="CaixaDeTexto 9"/>
          <p:cNvSpPr txBox="1"/>
          <p:nvPr/>
        </p:nvSpPr>
        <p:spPr>
          <a:xfrm>
            <a:off x="-830" y="31899"/>
            <a:ext cx="9144000" cy="369332"/>
          </a:xfrm>
          <a:prstGeom prst="rect">
            <a:avLst/>
          </a:prstGeom>
          <a:noFill/>
        </p:spPr>
        <p:txBody>
          <a:bodyPr wrap="square" rtlCol="0">
            <a:spAutoFit/>
          </a:bodyPr>
          <a:lstStyle>
            <a:defPPr>
              <a:defRPr lang="pt-BR"/>
            </a:defPPr>
            <a:lvl1pPr algn="ctr">
              <a:defRPr sz="1800" b="1">
                <a:solidFill>
                  <a:srgbClr val="C00000"/>
                </a:solidFill>
              </a:defRPr>
            </a:lvl1pPr>
          </a:lstStyle>
          <a:p>
            <a:r>
              <a:rPr lang="pt-BR" dirty="0"/>
              <a:t>FAIXAS DE RESULTADO</a:t>
            </a:r>
          </a:p>
        </p:txBody>
      </p:sp>
      <p:sp>
        <p:nvSpPr>
          <p:cNvPr id="4" name="CaixaDeTexto 3"/>
          <p:cNvSpPr txBox="1"/>
          <p:nvPr/>
        </p:nvSpPr>
        <p:spPr>
          <a:xfrm>
            <a:off x="8656282" y="4903651"/>
            <a:ext cx="486888" cy="246221"/>
          </a:xfrm>
          <a:prstGeom prst="rect">
            <a:avLst/>
          </a:prstGeom>
          <a:noFill/>
        </p:spPr>
        <p:txBody>
          <a:bodyPr wrap="square" rtlCol="0">
            <a:spAutoFit/>
          </a:bodyPr>
          <a:lstStyle/>
          <a:p>
            <a:pPr algn="r"/>
            <a:r>
              <a:rPr lang="pt-BR" sz="1000" dirty="0" smtClean="0">
                <a:latin typeface="Arial" pitchFamily="34" charset="0"/>
                <a:cs typeface="Arial" pitchFamily="34" charset="0"/>
              </a:rPr>
              <a:t>2</a:t>
            </a:r>
            <a:endParaRPr lang="pt-BR" sz="1000" dirty="0">
              <a:latin typeface="Arial" pitchFamily="34" charset="0"/>
              <a:cs typeface="Arial" pitchFamily="34" charset="0"/>
            </a:endParaRPr>
          </a:p>
        </p:txBody>
      </p:sp>
    </p:spTree>
    <p:extLst>
      <p:ext uri="{BB962C8B-B14F-4D97-AF65-F5344CB8AC3E}">
        <p14:creationId xmlns:p14="http://schemas.microsoft.com/office/powerpoint/2010/main" xmlns="" val="398977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p:cNvSpPr>
            <a:spLocks/>
          </p:cNvSpPr>
          <p:nvPr/>
        </p:nvSpPr>
        <p:spPr bwMode="auto">
          <a:xfrm>
            <a:off x="5474476" y="2039328"/>
            <a:ext cx="5453163" cy="766429"/>
          </a:xfrm>
          <a:prstGeom prst="homePlate">
            <a:avLst>
              <a:gd name="adj" fmla="val 27412"/>
            </a:avLst>
          </a:prstGeom>
          <a:solidFill>
            <a:schemeClr val="bg1">
              <a:lumMod val="65000"/>
              <a:alpha val="50000"/>
            </a:schemeClr>
          </a:solidFill>
          <a:ln>
            <a:noFill/>
          </a:ln>
        </p:spPr>
        <p:txBody>
          <a:bodyPr vert="horz" wrap="square" lIns="34290" tIns="17145" rIns="34290" bIns="17145" numCol="1" anchor="ctr" anchorCtr="0" compatLnSpc="1">
            <a:prstTxWarp prst="textNoShape">
              <a:avLst/>
            </a:prstTxWarp>
          </a:bodyPr>
          <a:lstStyle/>
          <a:p>
            <a:pPr algn="ctr"/>
            <a:endParaRPr lang="en-US" sz="1100" dirty="0">
              <a:ln w="18415" cmpd="sng">
                <a:noFill/>
                <a:prstDash val="solid"/>
              </a:ln>
              <a:solidFill>
                <a:schemeClr val="bg1"/>
              </a:solidFill>
              <a:latin typeface="Frutiger LT Std 87 ExtraBlk Cn"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xmlns="" val="2391789795"/>
              </p:ext>
            </p:extLst>
          </p:nvPr>
        </p:nvGraphicFramePr>
        <p:xfrm>
          <a:off x="183485" y="1084521"/>
          <a:ext cx="4363491" cy="2995245"/>
        </p:xfrm>
        <a:graphic>
          <a:graphicData uri="http://schemas.openxmlformats.org/presentationml/2006/ole">
            <p:oleObj spid="_x0000_s130347" name="Planilha Habilitada para Macro" r:id="rId4" imgW="2092476" imgH="1437172" progId="Excel.SheetMacroEnabled.12">
              <p:link updateAutomatic="1"/>
            </p:oleObj>
          </a:graphicData>
        </a:graphic>
      </p:graphicFrame>
      <p:sp>
        <p:nvSpPr>
          <p:cNvPr id="10" name="Retângulo 9"/>
          <p:cNvSpPr/>
          <p:nvPr/>
        </p:nvSpPr>
        <p:spPr>
          <a:xfrm>
            <a:off x="6508840" y="2222233"/>
            <a:ext cx="588624"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rPr>
              <a:t>2015</a:t>
            </a:r>
            <a:endParaRPr lang="en-US" sz="2000" dirty="0">
              <a:ln w="18415" cmpd="sng">
                <a:noFill/>
                <a:prstDash val="solid"/>
              </a:ln>
              <a:effectLst>
                <a:outerShdw blurRad="63500" dir="3600000" algn="tl" rotWithShape="0">
                  <a:srgbClr val="000000">
                    <a:alpha val="70000"/>
                  </a:srgbClr>
                </a:outerShdw>
              </a:effectLst>
            </a:endParaRPr>
          </a:p>
        </p:txBody>
      </p:sp>
      <p:sp>
        <p:nvSpPr>
          <p:cNvPr id="11" name="Retângulo 10"/>
          <p:cNvSpPr/>
          <p:nvPr/>
        </p:nvSpPr>
        <p:spPr>
          <a:xfrm>
            <a:off x="7448112" y="2233826"/>
            <a:ext cx="588624"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rPr>
              <a:t>2016</a:t>
            </a:r>
            <a:endParaRPr lang="en-US" sz="2000" dirty="0">
              <a:ln w="18415" cmpd="sng">
                <a:noFill/>
                <a:prstDash val="solid"/>
              </a:ln>
              <a:effectLst>
                <a:outerShdw blurRad="63500" dir="3600000" algn="tl" rotWithShape="0">
                  <a:srgbClr val="000000">
                    <a:alpha val="70000"/>
                  </a:srgbClr>
                </a:outerShdw>
              </a:effectLst>
            </a:endParaRPr>
          </a:p>
        </p:txBody>
      </p:sp>
      <p:sp>
        <p:nvSpPr>
          <p:cNvPr id="12" name="Retângulo 11"/>
          <p:cNvSpPr/>
          <p:nvPr/>
        </p:nvSpPr>
        <p:spPr>
          <a:xfrm>
            <a:off x="8356778" y="2244534"/>
            <a:ext cx="588624" cy="342401"/>
          </a:xfrm>
          <a:prstGeom prst="rect">
            <a:avLst/>
          </a:prstGeom>
        </p:spPr>
        <p:txBody>
          <a:bodyPr wrap="none" lIns="34290" tIns="17145" rIns="34290" bIns="17145">
            <a:spAutoFit/>
          </a:bodyPr>
          <a:lstStyle/>
          <a:p>
            <a:pPr algn="ctr"/>
            <a:r>
              <a:rPr lang="en-US" sz="2000" dirty="0" smtClean="0">
                <a:ln w="18415" cmpd="sng">
                  <a:noFill/>
                  <a:prstDash val="solid"/>
                </a:ln>
                <a:effectLst>
                  <a:outerShdw blurRad="63500" dir="3600000" algn="tl" rotWithShape="0">
                    <a:srgbClr val="000000">
                      <a:alpha val="70000"/>
                    </a:srgbClr>
                  </a:outerShdw>
                </a:effectLst>
              </a:rPr>
              <a:t>2017</a:t>
            </a:r>
            <a:endParaRPr lang="en-US" sz="2000" dirty="0">
              <a:ln w="18415" cmpd="sng">
                <a:noFill/>
                <a:prstDash val="solid"/>
              </a:ln>
              <a:effectLst>
                <a:outerShdw blurRad="63500" dir="3600000" algn="tl" rotWithShape="0">
                  <a:srgbClr val="000000">
                    <a:alpha val="70000"/>
                  </a:srgbClr>
                </a:outerShdw>
              </a:effectLst>
            </a:endParaRPr>
          </a:p>
        </p:txBody>
      </p:sp>
      <p:sp>
        <p:nvSpPr>
          <p:cNvPr id="14" name="Retângulo 13"/>
          <p:cNvSpPr/>
          <p:nvPr/>
        </p:nvSpPr>
        <p:spPr>
          <a:xfrm>
            <a:off x="5427171" y="1727739"/>
            <a:ext cx="953787" cy="311624"/>
          </a:xfrm>
          <a:prstGeom prst="rect">
            <a:avLst/>
          </a:prstGeom>
        </p:spPr>
        <p:txBody>
          <a:bodyPr wrap="none" lIns="34290" tIns="17145" rIns="34290" bIns="17145">
            <a:spAutoFit/>
          </a:bodyPr>
          <a:lstStyle/>
          <a:p>
            <a:r>
              <a:rPr lang="en-US" sz="1800" dirty="0" err="1" smtClean="0">
                <a:ln w="18415" cmpd="sng">
                  <a:noFill/>
                  <a:prstDash val="solid"/>
                </a:ln>
                <a:effectLst>
                  <a:outerShdw blurRad="63500" dir="3600000" algn="tl" rotWithShape="0">
                    <a:srgbClr val="000000">
                      <a:alpha val="70000"/>
                    </a:srgbClr>
                  </a:outerShdw>
                </a:effectLst>
              </a:rPr>
              <a:t>Histórico</a:t>
            </a:r>
            <a:r>
              <a:rPr lang="en-US" sz="1800" dirty="0" smtClean="0">
                <a:ln w="18415" cmpd="sng">
                  <a:noFill/>
                  <a:prstDash val="solid"/>
                </a:ln>
                <a:effectLst>
                  <a:outerShdw blurRad="63500" dir="3600000" algn="tl" rotWithShape="0">
                    <a:srgbClr val="000000">
                      <a:alpha val="70000"/>
                    </a:srgbClr>
                  </a:outerShdw>
                </a:effectLst>
              </a:rPr>
              <a:t> </a:t>
            </a:r>
            <a:endParaRPr lang="en-US" sz="2000" dirty="0">
              <a:ln w="18415" cmpd="sng">
                <a:noFill/>
                <a:prstDash val="solid"/>
              </a:ln>
              <a:effectLst>
                <a:outerShdw blurRad="63500" dir="3600000" algn="tl" rotWithShape="0">
                  <a:srgbClr val="000000">
                    <a:alpha val="70000"/>
                  </a:srgbClr>
                </a:outerShdw>
              </a:effectLst>
            </a:endParaRPr>
          </a:p>
        </p:txBody>
      </p:sp>
      <p:sp>
        <p:nvSpPr>
          <p:cNvPr id="15" name="Freeform 5"/>
          <p:cNvSpPr>
            <a:spLocks/>
          </p:cNvSpPr>
          <p:nvPr/>
        </p:nvSpPr>
        <p:spPr bwMode="auto">
          <a:xfrm>
            <a:off x="4497997" y="2227711"/>
            <a:ext cx="1861822" cy="334615"/>
          </a:xfrm>
          <a:prstGeom prst="homePlate">
            <a:avLst>
              <a:gd name="adj" fmla="val 27412"/>
            </a:avLst>
          </a:prstGeom>
          <a:solidFill>
            <a:srgbClr val="C00000"/>
          </a:solidFill>
          <a:ln>
            <a:noFill/>
          </a:ln>
        </p:spPr>
        <p:txBody>
          <a:bodyPr vert="horz" wrap="square" lIns="34290" tIns="17145" rIns="34290" bIns="17145" numCol="1" anchor="ctr" anchorCtr="0" compatLnSpc="1">
            <a:prstTxWarp prst="textNoShape">
              <a:avLst/>
            </a:prstTxWarp>
          </a:bodyPr>
          <a:lstStyle/>
          <a:p>
            <a:pPr algn="ctr"/>
            <a:r>
              <a:rPr lang="en-US" sz="2000" b="1" dirty="0" smtClean="0">
                <a:ln w="18415" cmpd="sng">
                  <a:noFill/>
                  <a:prstDash val="solid"/>
                </a:ln>
                <a:solidFill>
                  <a:schemeClr val="bg1"/>
                </a:solidFill>
              </a:rPr>
              <a:t>IEG-M</a:t>
            </a:r>
            <a:endParaRPr lang="en-US" sz="2000" b="1" dirty="0">
              <a:ln w="18415" cmpd="sng">
                <a:noFill/>
                <a:prstDash val="solid"/>
              </a:ln>
              <a:solidFill>
                <a:schemeClr val="bg1"/>
              </a:solidFill>
            </a:endParaRPr>
          </a:p>
        </p:txBody>
      </p:sp>
      <p:sp>
        <p:nvSpPr>
          <p:cNvPr id="20" name="Seta para cima 19"/>
          <p:cNvSpPr/>
          <p:nvPr/>
        </p:nvSpPr>
        <p:spPr>
          <a:xfrm flipH="1" flipV="1">
            <a:off x="7170495" y="2233374"/>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1" name="Seta para cima 20"/>
          <p:cNvSpPr/>
          <p:nvPr/>
        </p:nvSpPr>
        <p:spPr>
          <a:xfrm flipH="1" flipV="1">
            <a:off x="8095209" y="2245876"/>
            <a:ext cx="193640" cy="3908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pt-BR"/>
          </a:p>
        </p:txBody>
      </p:sp>
      <p:sp>
        <p:nvSpPr>
          <p:cNvPr id="22" name="CaixaDeTexto 21"/>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 – IEG-M</a:t>
            </a:r>
            <a:endParaRPr lang="pt-BR" sz="1800" b="1" dirty="0">
              <a:solidFill>
                <a:srgbClr val="C00000"/>
              </a:solidFill>
            </a:endParaRPr>
          </a:p>
        </p:txBody>
      </p:sp>
      <p:pic>
        <p:nvPicPr>
          <p:cNvPr id="130322" name="Picture 274" descr="C:\Users\afinardi\Desktop\LE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9454" y="3273609"/>
            <a:ext cx="2001187" cy="14046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upo 6"/>
          <p:cNvGrpSpPr/>
          <p:nvPr/>
        </p:nvGrpSpPr>
        <p:grpSpPr>
          <a:xfrm>
            <a:off x="754914" y="3554554"/>
            <a:ext cx="3271284" cy="403007"/>
            <a:chOff x="754914" y="3554554"/>
            <a:chExt cx="3271284" cy="403007"/>
          </a:xfrm>
          <a:solidFill>
            <a:schemeClr val="bg1"/>
          </a:solidFill>
        </p:grpSpPr>
        <p:sp>
          <p:nvSpPr>
            <p:cNvPr id="3" name="CaixaDeTexto 2"/>
            <p:cNvSpPr txBox="1"/>
            <p:nvPr/>
          </p:nvSpPr>
          <p:spPr>
            <a:xfrm>
              <a:off x="754914" y="3554554"/>
              <a:ext cx="754909" cy="400110"/>
            </a:xfrm>
            <a:prstGeom prst="rect">
              <a:avLst/>
            </a:prstGeom>
            <a:grpFill/>
          </p:spPr>
          <p:txBody>
            <a:bodyPr wrap="square" rtlCol="0">
              <a:spAutoFit/>
            </a:bodyPr>
            <a:lstStyle/>
            <a:p>
              <a:r>
                <a:rPr lang="pt-BR" sz="2000" dirty="0" smtClean="0"/>
                <a:t>2015</a:t>
              </a:r>
              <a:endParaRPr lang="pt-BR" sz="2000" dirty="0"/>
            </a:p>
          </p:txBody>
        </p:sp>
        <p:sp>
          <p:nvSpPr>
            <p:cNvPr id="27" name="CaixaDeTexto 26"/>
            <p:cNvSpPr txBox="1"/>
            <p:nvPr/>
          </p:nvSpPr>
          <p:spPr>
            <a:xfrm>
              <a:off x="2023733" y="3554554"/>
              <a:ext cx="754909" cy="400110"/>
            </a:xfrm>
            <a:prstGeom prst="rect">
              <a:avLst/>
            </a:prstGeom>
            <a:grpFill/>
          </p:spPr>
          <p:txBody>
            <a:bodyPr wrap="square" rtlCol="0">
              <a:spAutoFit/>
            </a:bodyPr>
            <a:lstStyle/>
            <a:p>
              <a:r>
                <a:rPr lang="pt-BR" sz="2000" dirty="0" smtClean="0"/>
                <a:t>2016</a:t>
              </a:r>
              <a:endParaRPr lang="pt-BR" sz="2000" dirty="0"/>
            </a:p>
          </p:txBody>
        </p:sp>
        <p:sp>
          <p:nvSpPr>
            <p:cNvPr id="28" name="CaixaDeTexto 27"/>
            <p:cNvSpPr txBox="1"/>
            <p:nvPr/>
          </p:nvSpPr>
          <p:spPr>
            <a:xfrm>
              <a:off x="3271289" y="3557451"/>
              <a:ext cx="754909" cy="400110"/>
            </a:xfrm>
            <a:prstGeom prst="rect">
              <a:avLst/>
            </a:prstGeom>
            <a:grpFill/>
          </p:spPr>
          <p:txBody>
            <a:bodyPr wrap="square" rtlCol="0">
              <a:spAutoFit/>
            </a:bodyPr>
            <a:lstStyle/>
            <a:p>
              <a:r>
                <a:rPr lang="pt-BR" sz="2000" dirty="0" smtClean="0"/>
                <a:t>2017</a:t>
              </a:r>
              <a:endParaRPr lang="pt-BR" sz="2000" dirty="0"/>
            </a:p>
          </p:txBody>
        </p:sp>
      </p:grpSp>
    </p:spTree>
    <p:extLst>
      <p:ext uri="{BB962C8B-B14F-4D97-AF65-F5344CB8AC3E}">
        <p14:creationId xmlns:p14="http://schemas.microsoft.com/office/powerpoint/2010/main" xmlns="" val="1016194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2" presetClass="entr" presetSubtype="8" accel="20000" decel="8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accel="20000" decel="8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130322"/>
                                        </p:tgtEl>
                                        <p:attrNameLst>
                                          <p:attrName>style.visibility</p:attrName>
                                        </p:attrNameLst>
                                      </p:cBhvr>
                                      <p:to>
                                        <p:strVal val="visible"/>
                                      </p:to>
                                    </p:set>
                                    <p:animEffect transition="in" filter="wipe(left)">
                                      <p:cBhvr>
                                        <p:cTn id="55" dur="1000"/>
                                        <p:tgtEl>
                                          <p:spTgt spid="130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p:bldP spid="11" grpId="0"/>
      <p:bldP spid="12" grpId="0"/>
      <p:bldP spid="14" grpId="0"/>
      <p:bldP spid="15" grpId="0" animBg="1"/>
      <p:bldP spid="20" grpId="0" animBg="1"/>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xmlns="" val="2182846045"/>
              </p:ext>
            </p:extLst>
          </p:nvPr>
        </p:nvGraphicFramePr>
        <p:xfrm>
          <a:off x="173059" y="989845"/>
          <a:ext cx="2971236" cy="2969656"/>
        </p:xfrm>
        <a:graphic>
          <a:graphicData uri="http://schemas.openxmlformats.org/presentationml/2006/ole">
            <p:oleObj spid="_x0000_s131666" name="Planilha Habilitada para Macro" r:id="rId4" imgW="2838428" imgH="2838352" progId="Excel.SheetMacroEnabled.12">
              <p:link updateAutomatic="1"/>
            </p:oleObj>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xmlns="" val="473481018"/>
              </p:ext>
            </p:extLst>
          </p:nvPr>
        </p:nvGraphicFramePr>
        <p:xfrm>
          <a:off x="3163515" y="1458408"/>
          <a:ext cx="5961556" cy="2969656"/>
        </p:xfrm>
        <a:graphic>
          <a:graphicData uri="http://schemas.openxmlformats.org/presentationml/2006/ole">
            <p:oleObj spid="_x0000_s131667" name="Planilha Habilitada para Macro" r:id="rId5" imgW="5752980" imgH="2866965" progId="Excel.SheetMacroEnabled.12">
              <p:link updateAutomatic="1"/>
            </p:oleObj>
          </a:graphicData>
        </a:graphic>
      </p:graphicFrame>
      <p:sp>
        <p:nvSpPr>
          <p:cNvPr id="11" name="CaixaDeTexto 10"/>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QUANTIDADE DE MUNICÍPIOS POR FAIXA</a:t>
            </a:r>
            <a:endParaRPr lang="pt-BR" sz="1800" b="1" dirty="0">
              <a:solidFill>
                <a:srgbClr val="C00000"/>
              </a:solidFill>
            </a:endParaRPr>
          </a:p>
        </p:txBody>
      </p:sp>
      <p:grpSp>
        <p:nvGrpSpPr>
          <p:cNvPr id="5" name="Grupo 4"/>
          <p:cNvGrpSpPr/>
          <p:nvPr/>
        </p:nvGrpSpPr>
        <p:grpSpPr>
          <a:xfrm>
            <a:off x="3944705" y="3800006"/>
            <a:ext cx="4421082" cy="310674"/>
            <a:chOff x="754914" y="3554554"/>
            <a:chExt cx="2900269" cy="310674"/>
          </a:xfrm>
          <a:solidFill>
            <a:schemeClr val="bg1"/>
          </a:solidFill>
        </p:grpSpPr>
        <p:sp>
          <p:nvSpPr>
            <p:cNvPr id="6" name="CaixaDeTexto 5"/>
            <p:cNvSpPr txBox="1"/>
            <p:nvPr/>
          </p:nvSpPr>
          <p:spPr>
            <a:xfrm>
              <a:off x="754914" y="3554554"/>
              <a:ext cx="377454" cy="307777"/>
            </a:xfrm>
            <a:prstGeom prst="rect">
              <a:avLst/>
            </a:prstGeom>
            <a:grpFill/>
          </p:spPr>
          <p:txBody>
            <a:bodyPr wrap="square" rtlCol="0">
              <a:spAutoFit/>
            </a:bodyPr>
            <a:lstStyle/>
            <a:p>
              <a:r>
                <a:rPr lang="pt-BR" sz="1400" dirty="0" smtClean="0"/>
                <a:t>2015</a:t>
              </a:r>
              <a:endParaRPr lang="pt-BR" sz="1400" dirty="0"/>
            </a:p>
          </p:txBody>
        </p:sp>
        <p:sp>
          <p:nvSpPr>
            <p:cNvPr id="7" name="CaixaDeTexto 6"/>
            <p:cNvSpPr txBox="1"/>
            <p:nvPr/>
          </p:nvSpPr>
          <p:spPr>
            <a:xfrm>
              <a:off x="2023733" y="3554554"/>
              <a:ext cx="377454" cy="307777"/>
            </a:xfrm>
            <a:prstGeom prst="rect">
              <a:avLst/>
            </a:prstGeom>
            <a:grpFill/>
          </p:spPr>
          <p:txBody>
            <a:bodyPr wrap="square" rtlCol="0">
              <a:spAutoFit/>
            </a:bodyPr>
            <a:lstStyle/>
            <a:p>
              <a:r>
                <a:rPr lang="pt-BR" sz="1400" dirty="0" smtClean="0"/>
                <a:t>2016</a:t>
              </a:r>
              <a:endParaRPr lang="pt-BR" sz="1400" dirty="0"/>
            </a:p>
          </p:txBody>
        </p:sp>
        <p:sp>
          <p:nvSpPr>
            <p:cNvPr id="8" name="CaixaDeTexto 7"/>
            <p:cNvSpPr txBox="1"/>
            <p:nvPr/>
          </p:nvSpPr>
          <p:spPr>
            <a:xfrm>
              <a:off x="3271289" y="3557451"/>
              <a:ext cx="383894" cy="307777"/>
            </a:xfrm>
            <a:prstGeom prst="rect">
              <a:avLst/>
            </a:prstGeom>
            <a:grpFill/>
          </p:spPr>
          <p:txBody>
            <a:bodyPr wrap="square" rtlCol="0">
              <a:spAutoFit/>
            </a:bodyPr>
            <a:lstStyle/>
            <a:p>
              <a:r>
                <a:rPr lang="pt-BR" sz="1400" dirty="0" smtClean="0"/>
                <a:t>2017</a:t>
              </a:r>
              <a:endParaRPr lang="pt-BR" sz="1400" dirty="0"/>
            </a:p>
          </p:txBody>
        </p:sp>
      </p:grpSp>
      <p:sp>
        <p:nvSpPr>
          <p:cNvPr id="4" name="CaixaDeTexto 3"/>
          <p:cNvSpPr txBox="1"/>
          <p:nvPr/>
        </p:nvSpPr>
        <p:spPr>
          <a:xfrm>
            <a:off x="1315065" y="1044646"/>
            <a:ext cx="701748" cy="400110"/>
          </a:xfrm>
          <a:prstGeom prst="rect">
            <a:avLst/>
          </a:prstGeom>
          <a:solidFill>
            <a:schemeClr val="bg1"/>
          </a:solidFill>
        </p:spPr>
        <p:txBody>
          <a:bodyPr wrap="square" rtlCol="0">
            <a:spAutoFit/>
          </a:bodyPr>
          <a:lstStyle/>
          <a:p>
            <a:pPr algn="ctr"/>
            <a:r>
              <a:rPr lang="pt-BR" sz="2000" b="1" dirty="0" smtClean="0"/>
              <a:t>2017</a:t>
            </a:r>
            <a:endParaRPr lang="pt-BR" sz="2000" b="1" dirty="0"/>
          </a:p>
        </p:txBody>
      </p:sp>
      <p:sp>
        <p:nvSpPr>
          <p:cNvPr id="9" name="Retângulo 8"/>
          <p:cNvSpPr/>
          <p:nvPr/>
        </p:nvSpPr>
        <p:spPr>
          <a:xfrm>
            <a:off x="255181" y="3327991"/>
            <a:ext cx="1956391" cy="138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830" y="515566"/>
            <a:ext cx="9144000" cy="462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04971" y="3629247"/>
            <a:ext cx="2810369" cy="138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115340" y="4110680"/>
            <a:ext cx="5092995" cy="156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74" descr="C:\Users\afinardi\Desktop\LE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561" y="3466214"/>
            <a:ext cx="2001187" cy="1404643"/>
          </a:xfrm>
          <a:prstGeom prst="rect">
            <a:avLst/>
          </a:prstGeom>
          <a:noFill/>
          <a:extLst>
            <a:ext uri="{909E8E84-426E-40DD-AFC4-6F175D3DCCD1}">
              <a14:hiddenFill xmlns:a14="http://schemas.microsoft.com/office/drawing/2010/main" xmlns="">
                <a:solidFill>
                  <a:srgbClr val="FFFFFF"/>
                </a:solidFill>
              </a14:hiddenFill>
            </a:ext>
          </a:extLst>
        </p:spPr>
      </p:pic>
      <p:pic>
        <p:nvPicPr>
          <p:cNvPr id="131641" name="Picture 56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80588" y="4088327"/>
            <a:ext cx="552450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7410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30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xmlns="" val="1130384536"/>
              </p:ext>
            </p:extLst>
          </p:nvPr>
        </p:nvGraphicFramePr>
        <p:xfrm>
          <a:off x="619125" y="1098551"/>
          <a:ext cx="8089900" cy="4037013"/>
        </p:xfrm>
        <a:graphic>
          <a:graphicData uri="http://schemas.openxmlformats.org/presentationml/2006/ole">
            <p:oleObj spid="_x0000_s142622" name="Planilha Habilitada para Macro" r:id="rId4" imgW="5751429" imgH="2878663" progId="Excel.SheetMacroEnabled.12">
              <p:link updateAutomatic="1"/>
            </p:oleObj>
          </a:graphicData>
        </a:graphic>
      </p:graphicFrame>
      <p:sp>
        <p:nvSpPr>
          <p:cNvPr id="10" name="CaixaDeTexto 9"/>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RESULTADO CONSOLIDADO</a:t>
            </a:r>
            <a:endParaRPr lang="pt-BR" sz="1800" b="1" dirty="0">
              <a:solidFill>
                <a:srgbClr val="C00000"/>
              </a:solidFill>
            </a:endParaRPr>
          </a:p>
        </p:txBody>
      </p:sp>
      <p:sp>
        <p:nvSpPr>
          <p:cNvPr id="5" name="CaixaDeTexto 4"/>
          <p:cNvSpPr txBox="1"/>
          <p:nvPr/>
        </p:nvSpPr>
        <p:spPr>
          <a:xfrm>
            <a:off x="3917337" y="4744495"/>
            <a:ext cx="485445" cy="261610"/>
          </a:xfrm>
          <a:prstGeom prst="rect">
            <a:avLst/>
          </a:prstGeom>
          <a:solidFill>
            <a:schemeClr val="bg1"/>
          </a:solidFill>
        </p:spPr>
        <p:txBody>
          <a:bodyPr wrap="square" rtlCol="0">
            <a:spAutoFit/>
          </a:bodyPr>
          <a:lstStyle/>
          <a:p>
            <a:r>
              <a:rPr lang="pt-BR" sz="1100" b="1" dirty="0" smtClean="0"/>
              <a:t>2015</a:t>
            </a:r>
            <a:endParaRPr lang="pt-BR" sz="1100" b="1" dirty="0"/>
          </a:p>
        </p:txBody>
      </p:sp>
      <p:sp>
        <p:nvSpPr>
          <p:cNvPr id="6" name="CaixaDeTexto 5"/>
          <p:cNvSpPr txBox="1"/>
          <p:nvPr/>
        </p:nvSpPr>
        <p:spPr>
          <a:xfrm>
            <a:off x="4556586" y="4734767"/>
            <a:ext cx="485445" cy="261610"/>
          </a:xfrm>
          <a:prstGeom prst="rect">
            <a:avLst/>
          </a:prstGeom>
          <a:solidFill>
            <a:schemeClr val="bg1"/>
          </a:solidFill>
        </p:spPr>
        <p:txBody>
          <a:bodyPr wrap="square" rtlCol="0">
            <a:spAutoFit/>
          </a:bodyPr>
          <a:lstStyle/>
          <a:p>
            <a:r>
              <a:rPr lang="pt-BR" sz="1100" b="1" dirty="0" smtClean="0"/>
              <a:t>2016</a:t>
            </a:r>
            <a:endParaRPr lang="pt-BR" sz="1100" b="1" dirty="0"/>
          </a:p>
        </p:txBody>
      </p:sp>
      <p:sp>
        <p:nvSpPr>
          <p:cNvPr id="7" name="CaixaDeTexto 6"/>
          <p:cNvSpPr txBox="1"/>
          <p:nvPr/>
        </p:nvSpPr>
        <p:spPr>
          <a:xfrm>
            <a:off x="5180874" y="4732119"/>
            <a:ext cx="485445" cy="261610"/>
          </a:xfrm>
          <a:prstGeom prst="rect">
            <a:avLst/>
          </a:prstGeom>
          <a:solidFill>
            <a:schemeClr val="bg1"/>
          </a:solidFill>
        </p:spPr>
        <p:txBody>
          <a:bodyPr wrap="square" rtlCol="0">
            <a:spAutoFit/>
          </a:bodyPr>
          <a:lstStyle/>
          <a:p>
            <a:r>
              <a:rPr lang="pt-BR" sz="1100" b="1" dirty="0" smtClean="0"/>
              <a:t>2017</a:t>
            </a:r>
            <a:endParaRPr lang="pt-BR" sz="1100" b="1" dirty="0"/>
          </a:p>
        </p:txBody>
      </p:sp>
    </p:spTree>
    <p:extLst>
      <p:ext uri="{BB962C8B-B14F-4D97-AF65-F5344CB8AC3E}">
        <p14:creationId xmlns:p14="http://schemas.microsoft.com/office/powerpoint/2010/main" xmlns="" val="1042785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830" y="31899"/>
            <a:ext cx="9144000" cy="369332"/>
          </a:xfrm>
          <a:prstGeom prst="rect">
            <a:avLst/>
          </a:prstGeom>
          <a:noFill/>
        </p:spPr>
        <p:txBody>
          <a:bodyPr wrap="square" rtlCol="0">
            <a:spAutoFit/>
          </a:bodyPr>
          <a:lstStyle/>
          <a:p>
            <a:pPr algn="ctr"/>
            <a:r>
              <a:rPr lang="pt-BR" sz="1800" b="1" dirty="0" smtClean="0">
                <a:solidFill>
                  <a:srgbClr val="C00000"/>
                </a:solidFill>
              </a:rPr>
              <a:t>NÚMERO DE MUNICÍPIOS POR FAIXA</a:t>
            </a:r>
            <a:endParaRPr lang="pt-BR" sz="1800" b="1" dirty="0">
              <a:solidFill>
                <a:srgbClr val="C00000"/>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xmlns="" val="168895978"/>
              </p:ext>
            </p:extLst>
          </p:nvPr>
        </p:nvGraphicFramePr>
        <p:xfrm>
          <a:off x="63015" y="874778"/>
          <a:ext cx="7291388" cy="4098925"/>
        </p:xfrm>
        <a:graphic>
          <a:graphicData uri="http://schemas.openxmlformats.org/presentationml/2006/ole">
            <p:oleObj spid="_x0000_s292930" name="Planilha Habilitada para Macro" r:id="rId4" imgW="5743532" imgH="3228945" progId="Excel.SheetMacroEnabled.12">
              <p:link updateAutomatic="1"/>
            </p:oleObj>
          </a:graphicData>
        </a:graphic>
      </p:graphicFrame>
      <p:pic>
        <p:nvPicPr>
          <p:cNvPr id="292902" name="Picture 3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61433" y="2046325"/>
            <a:ext cx="33337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2903" name="Picture 39" descr="C:\Users\afinardi\Desktop\LE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61433" y="1883698"/>
            <a:ext cx="1960528" cy="137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5400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92903"/>
                                        </p:tgtEl>
                                        <p:attrNameLst>
                                          <p:attrName>style.visibility</p:attrName>
                                        </p:attrNameLst>
                                      </p:cBhvr>
                                      <p:to>
                                        <p:strVal val="visible"/>
                                      </p:to>
                                    </p:set>
                                    <p:animEffect transition="in" filter="wipe(left)">
                                      <p:cBhvr>
                                        <p:cTn id="15" dur="1000"/>
                                        <p:tgtEl>
                                          <p:spTgt spid="292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499"/>
          </a:xfrm>
          <a:prstGeom prst="rect">
            <a:avLst/>
          </a:prstGeom>
        </p:spPr>
      </p:pic>
      <p:sp>
        <p:nvSpPr>
          <p:cNvPr id="3" name="Retângulo 2"/>
          <p:cNvSpPr/>
          <p:nvPr/>
        </p:nvSpPr>
        <p:spPr>
          <a:xfrm>
            <a:off x="4757738" y="2175908"/>
            <a:ext cx="4214812" cy="588623"/>
          </a:xfrm>
          <a:prstGeom prst="rect">
            <a:avLst/>
          </a:prstGeom>
          <a:noFill/>
        </p:spPr>
        <p:txBody>
          <a:bodyPr wrap="square" lIns="34290" tIns="17145" rIns="34290" bIns="17145">
            <a:spAutoFit/>
            <a:scene3d>
              <a:camera prst="orthographicFront"/>
              <a:lightRig rig="threePt" dir="t"/>
            </a:scene3d>
            <a:sp3d extrusionH="57150">
              <a:bevelT w="38100" h="38100" prst="angle"/>
            </a:sp3d>
          </a:bodyPr>
          <a:lstStyle/>
          <a:p>
            <a:pPr algn="ctr"/>
            <a:r>
              <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i-</a:t>
            </a:r>
            <a:r>
              <a:rPr lang="pt-BR" sz="3600" b="1" spc="19" dirty="0" err="1">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rPr>
              <a:t>Educ</a:t>
            </a:r>
            <a:endParaRPr lang="pt-BR" sz="3600" b="1" spc="19"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55000" endA="300" endPos="45500" dir="5400000" sy="-100000" algn="bl" rotWithShape="0"/>
              </a:effectLst>
              <a:latin typeface="Frutiger LT Std 95 UltraBlack" pitchFamily="34" charset="0"/>
            </a:endParaRPr>
          </a:p>
        </p:txBody>
      </p:sp>
      <p:pic>
        <p:nvPicPr>
          <p:cNvPr id="2" name="Imagem 1"/>
          <p:cNvPicPr>
            <a:picLocks noChangeAspect="1"/>
          </p:cNvPicPr>
          <p:nvPr/>
        </p:nvPicPr>
        <p:blipFill rotWithShape="1">
          <a:blip r:embed="rId4" cstate="print">
            <a:extLst>
              <a:ext uri="{28A0092B-C50C-407E-A947-70E740481C1C}">
                <a14:useLocalDpi xmlns:a14="http://schemas.microsoft.com/office/drawing/2010/main" xmlns="" val="0"/>
              </a:ext>
            </a:extLst>
          </a:blip>
          <a:srcRect t="13998" b="17148"/>
          <a:stretch/>
        </p:blipFill>
        <p:spPr>
          <a:xfrm>
            <a:off x="5334363" y="2208556"/>
            <a:ext cx="743936" cy="512064"/>
          </a:xfrm>
          <a:prstGeom prst="rect">
            <a:avLst/>
          </a:prstGeom>
          <a:effectLst>
            <a:reflection blurRad="6350" stA="52000" endA="300" endPos="35000" dir="5400000" sy="-100000" algn="bl" rotWithShape="0"/>
          </a:effectLst>
        </p:spPr>
      </p:pic>
      <p:pic>
        <p:nvPicPr>
          <p:cNvPr id="10" name="Imagem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060" y="744279"/>
            <a:ext cx="5169974" cy="3654942"/>
          </a:xfrm>
          <a:prstGeom prst="rect">
            <a:avLst/>
          </a:prstGeom>
        </p:spPr>
      </p:pic>
    </p:spTree>
    <p:extLst>
      <p:ext uri="{BB962C8B-B14F-4D97-AF65-F5344CB8AC3E}">
        <p14:creationId xmlns:p14="http://schemas.microsoft.com/office/powerpoint/2010/main" xmlns="" val="1279176531"/>
      </p:ext>
    </p:extLst>
  </p:cSld>
  <p:clrMapOvr>
    <a:masterClrMapping/>
  </p:clrMapOvr>
  <mc:AlternateContent xmlns:mc="http://schemas.openxmlformats.org/markup-compatibility/2006">
    <mc:Choice xmlns:p14="http://schemas.microsoft.com/office/powerpoint/2010/main" xmlns="" Requires="p14">
      <p:transition>
        <p14:flip dir="r"/>
      </p:transition>
    </mc:Choice>
    <mc:Fallback>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DPI" val="144"/>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7264</TotalTime>
  <Words>3172</Words>
  <Application>Microsoft Office PowerPoint</Application>
  <PresentationFormat>Apresentação na tela (16:9)</PresentationFormat>
  <Paragraphs>399</Paragraphs>
  <Slides>35</Slides>
  <Notes>34</Notes>
  <HiddenSlides>0</HiddenSlides>
  <MMClips>0</MMClips>
  <ScaleCrop>false</ScaleCrop>
  <HeadingPairs>
    <vt:vector size="8" baseType="variant">
      <vt:variant>
        <vt:lpstr>Tema</vt:lpstr>
      </vt:variant>
      <vt:variant>
        <vt:i4>1</vt:i4>
      </vt:variant>
      <vt:variant>
        <vt:lpstr>Vínculos</vt:lpstr>
      </vt:variant>
      <vt:variant>
        <vt:i4>22</vt:i4>
      </vt:variant>
      <vt:variant>
        <vt:lpstr>Servidores OLE incorporados</vt:lpstr>
      </vt:variant>
      <vt:variant>
        <vt:i4>1</vt:i4>
      </vt:variant>
      <vt:variant>
        <vt:lpstr>Títulos de slides</vt:lpstr>
      </vt:variant>
      <vt:variant>
        <vt:i4>35</vt:i4>
      </vt:variant>
    </vt:vector>
  </HeadingPairs>
  <TitlesOfParts>
    <vt:vector size="59" baseType="lpstr">
      <vt:lpstr>Tema do Office</vt:lpstr>
      <vt:lpstr>\\pro-waf-arqs\tcesp\SDG\AUDESP\11.IEGM\IEGM\7. Análises\Banco Dados\2016\Gráficos Anuário Exercício 2016.xlsm!7 - Resultado Consolidado![Gráficos Anuário Exercício 2016.xlsm]7 - Resultado Consolidado Gráfico 4</vt:lpstr>
      <vt:lpstr>\\pro-waf-arqs\tcesp\SDG\AUDESP\11.IEGM\IEGM\7. Análises\Banco Dados\2016\Gráficos Anuário Exercício 2016.xlsm!8 - Análise dos Índices Temátic![Gráficos Anuário Exercício 2016.xlsm]8 - Análise dos Índices Temátic Gráfico 4</vt:lpstr>
      <vt:lpstr>\\pro-waf-arqs\tcesp\SDG\AUDESP\11.IEGM\IEGM\7. Análises\Banco Dados\2016\Gráficos Anuário Exercício 2016.xlsm!8 - Análise dos Índices Temátic![Gráficos Anuário Exercício 2016.xlsm]8 - Análise dos Índices Temátic Gráfico 5</vt:lpstr>
      <vt:lpstr>\\pro-waf-arqs\tcesp\SDG\AUDESP\11.IEGM\IEGM\7. Análises\Banco Dados\2016\Gráficos Anuário Exercício 2016.xlsm!7 - Resultado Consolidado![Gráficos Anuário Exercício 2016.xlsm]7 - Resultado Consolidado Gráfico 19</vt:lpstr>
      <vt:lpstr>\\pro-waf-arqs\tcesp\SDG\AUDESP\11.IEGM\IEGM\7. Análises\Banco Dados\2016\Gráficos Anuário Exercício 2016.xlsm!7 - Resultado Consolidado![Gráficos Anuário Exercício 2016.xlsm]7 - Resultado Consolidado Gráfico 18</vt:lpstr>
      <vt:lpstr>\\pro-waf-arqs\tcesp\SDG\AUDESP\11.IEGM\IEGM\7. Análises\Banco Dados\2016\Gráficos Anuário Exercício 2016.xlsm!7 - Resultado Consolidado![Gráficos Anuário Exercício 2016.xlsm]7 - Resultado Consolidado Gráfico 13</vt:lpstr>
      <vt:lpstr>\\pro-waf-arqs\tcesp\SDG\AUDESP\11.IEGM\IEGM\7. Análises\Banco Dados\2016\Gráficos Anuário Exercício 2016.xlsm!7 - Resultado Consolidado![Gráficos Anuário Exercício 2016.xlsm]7 - Resultado Consolidado Gráfico 7</vt:lpstr>
      <vt:lpstr>\\pro-waf-arqs\tcesp\SDG\AUDESP\11.IEGM\IEGM\7. Análises\Banco Dados\2016\Gráficos Anuário Exercício 2016.xlsm!7 - Resultado Consolidado![Gráficos Anuário Exercício 2016.xlsm]7 - Resultado Consolidado Gráfico 8</vt:lpstr>
      <vt:lpstr>\\pro-waf-arqs\tcesp\SDG\AUDESP\11.IEGM\IEGM\7. Análises\Banco Dados\2016\Gráficos Anuário Exercício 2016.xlsm!7 - Resultado Consolidado![Gráficos Anuário Exercício 2016.xlsm]7 - Resultado Consolidado Gráfico 9</vt:lpstr>
      <vt:lpstr>\\pro-waf-arqs\tcesp\SDG\AUDESP\11.IEGM\IEGM\7. Análises\Banco Dados\2016\Gráficos Anuário Exercício 2016.xlsm!7 - Resultado Consolidado![Gráficos Anuário Exercício 2016.xlsm]7 - Resultado Consolidado Gráfico 10</vt:lpstr>
      <vt:lpstr>\\pro-waf-arqs\tcesp\SDG\AUDESP\11.IEGM\IEGM\7. Análises\Banco Dados\2016\Gráficos Anuário Exercício 2016.xlsm!7 - Resultado Consolidado![Gráficos Anuário Exercício 2016.xlsm]7 - Resultado Consolidado Gráfico 11</vt:lpstr>
      <vt:lpstr>\\pro-waf-arqs\tcesp\SDG\AUDESP\11.IEGM\IEGM\7. Análises\Banco Dados\2016\Gráficos Anuário Exercício 2016.xlsm!7 - Resultado Consolidado![Gráficos Anuário Exercício 2016.xlsm]7 - Resultado Consolidado Gráfico 12</vt:lpstr>
      <vt:lpstr>\\pro-waf-arqs\TCESP\SDG\AUDESP\11.IEGM\IEGM\7. Análises\Banco Dados\2016\Gráficos Anuário Exercício 2016 - I-EDUC v2 - parte2.xlsm!Gráficos Outros![Gráficos Anuário Exercício 2016 - I-EDUC v2 - parte2.xlsm]Gráficos Outros Gráfico 9</vt:lpstr>
      <vt:lpstr>\\pro-waf-arqs\TCESP\SDG\AUDESP\11.IEGM\IEGM\7. Análises\Banco Dados\2016\Gráficos Anuário Exercício 2016 - I-EDUC v2 - parte2.xlsm!Gráficos Outros![Gráficos Anuário Exercício 2016 - I-EDUC v2 - parte2.xlsm]Gráficos Outros Gráfico 10</vt:lpstr>
      <vt:lpstr>\\pro-waf-arqs\TCESP\SDG\AUDESP\11.IEGM\IEGM\7. Análises\Banco Dados\2016\Gráficos Anuário Exercício 2016 - I-EDUC v2 - parte2.xlsm!Gráficos Outros![Gráficos Anuário Exercício 2016 - I-EDUC v2 - parte2.xlsm]Gráficos Outros Gráfico 8</vt:lpstr>
      <vt:lpstr>\\pro-waf-arqs\TCESP\SDG\AUDESP\11.IEGM\IEGM\7. Análises\Banco Dados\2016\Gráficos Anuário Exercício 2016 - I-EDUC v2 - parte2.xlsm!Evasão Escolar![Gráficos Anuário Exercício 2016 - I-EDUC v2 - parte2.xlsm]Evasão Escolar Gráfico 1</vt:lpstr>
      <vt:lpstr>\\pro-waf-arqs\TCESP\SDG\AUDESP\11.IEGM\IEGM\7. Análises\Banco Dados\2016\Gráficos Anuário Exercício 2016 - I-EDUC v2 - parte2.xlsm!Infraestrutura Escolar![Gráficos Anuário Exercício 2016 - I-EDUC v2 - parte2.xlsm]Infraestrutura Escolar Gráfico 3</vt:lpstr>
      <vt:lpstr>\\pro-waf-arqs\TCESP\SDG\AUDESP\11.IEGM\IEGM\7. Análises\Banco Dados\2016\Gráficos Anuário Exercício 2016 - I-SAÚDE.xlsm!DInfraestrutura![Gráficos Anuário Exercício 2016 - I-SAÚDE.xlsm]DInfraestrutura Gráfico 6</vt:lpstr>
      <vt:lpstr>\\pro-waf-arqs\TCESP\SDG\AUDESP\11.IEGM\IEGM\7. Análises\Banco Dados\2016\Gráficos Anuário Exercício 2016 - I-PLANEJAMENTO.xlsm!DEstrutura![Gráficos Anuário Exercício 2016 - I-PLANEJAMENTO.xlsm]DEstrutura Gráfico 8</vt:lpstr>
      <vt:lpstr>\\pro-waf-arqs\TCESP\SDG\AUDESP\11.IEGM\IEGM\7. Análises\Banco Dados\2016\Gráficos Anuário Exercício 2016 - I-PLANEJAMENTO.xlsm!DEstrutura![Gráficos Anuário Exercício 2016 - I-PLANEJAMENTO.xlsm]DEstrutura Gráfico 9</vt:lpstr>
      <vt:lpstr>\\pro-waf-arqs\TCESP\SDG\AUDESP\11.IEGM\IEGM\7. Análises\Banco Dados\2016\Gráficos Anuário Exercício 2016 - I-CIDADE.xlsm!DInfraestrutura![Gráficos Anuário Exercício 2016 - I-CIDADE.xlsm]DInfraestrutura Gráfico 5</vt:lpstr>
      <vt:lpstr>\\pro-waf-arqs\TCESP\SDG\AUDESP\11.IEGM\IEGM\7. Análises\Banco Dados\2016\Gráficos Anuário Exercício 2016 - I-GOV TI.xlsm!DTransparência![Gráficos Anuário Exercício 2016 - I-GOV TI.xlsm]DTransparência Gráfico 25</vt:lpstr>
      <vt:lpstr>Documento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Vinicius Laterza</dc:creator>
  <cp:lastModifiedBy>Pc</cp:lastModifiedBy>
  <cp:revision>601</cp:revision>
  <cp:lastPrinted>2017-10-06T13:26:02Z</cp:lastPrinted>
  <dcterms:created xsi:type="dcterms:W3CDTF">2016-11-22T11:36:34Z</dcterms:created>
  <dcterms:modified xsi:type="dcterms:W3CDTF">2017-12-06T19:10:17Z</dcterms:modified>
</cp:coreProperties>
</file>