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6" r:id="rId3"/>
    <p:sldId id="278" r:id="rId4"/>
    <p:sldId id="27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9059-1936-430C-BB2C-95F35AE5717F}" type="datetimeFigureOut">
              <a:rPr lang="pt-BR" smtClean="0"/>
              <a:pPr/>
              <a:t>05/12/2017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32-5D2E-42DB-941D-AF9EB4DBAF0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9059-1936-430C-BB2C-95F35AE5717F}" type="datetimeFigureOut">
              <a:rPr lang="pt-BR" smtClean="0"/>
              <a:pPr/>
              <a:t>05/12/2017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32-5D2E-42DB-941D-AF9EB4DBAF0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9059-1936-430C-BB2C-95F35AE5717F}" type="datetimeFigureOut">
              <a:rPr lang="pt-BR" smtClean="0"/>
              <a:pPr/>
              <a:t>05/12/2017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32-5D2E-42DB-941D-AF9EB4DBAF0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9059-1936-430C-BB2C-95F35AE5717F}" type="datetimeFigureOut">
              <a:rPr lang="pt-BR" smtClean="0"/>
              <a:pPr/>
              <a:t>05/12/2017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32-5D2E-42DB-941D-AF9EB4DBAF0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9059-1936-430C-BB2C-95F35AE5717F}" type="datetimeFigureOut">
              <a:rPr lang="pt-BR" smtClean="0"/>
              <a:pPr/>
              <a:t>05/12/2017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32-5D2E-42DB-941D-AF9EB4DBAF0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9059-1936-430C-BB2C-95F35AE5717F}" type="datetimeFigureOut">
              <a:rPr lang="pt-BR" smtClean="0"/>
              <a:pPr/>
              <a:t>05/12/2017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32-5D2E-42DB-941D-AF9EB4DBAF0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9059-1936-430C-BB2C-95F35AE5717F}" type="datetimeFigureOut">
              <a:rPr lang="pt-BR" smtClean="0"/>
              <a:pPr/>
              <a:t>05/12/2017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32-5D2E-42DB-941D-AF9EB4DBAF0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9059-1936-430C-BB2C-95F35AE5717F}" type="datetimeFigureOut">
              <a:rPr lang="pt-BR" smtClean="0"/>
              <a:pPr/>
              <a:t>05/12/2017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32-5D2E-42DB-941D-AF9EB4DBAF0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9059-1936-430C-BB2C-95F35AE5717F}" type="datetimeFigureOut">
              <a:rPr lang="pt-BR" smtClean="0"/>
              <a:pPr/>
              <a:t>05/12/2017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32-5D2E-42DB-941D-AF9EB4DBAF0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9059-1936-430C-BB2C-95F35AE5717F}" type="datetimeFigureOut">
              <a:rPr lang="pt-BR" smtClean="0"/>
              <a:pPr/>
              <a:t>05/12/2017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32-5D2E-42DB-941D-AF9EB4DBAF0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9059-1936-430C-BB2C-95F35AE5717F}" type="datetimeFigureOut">
              <a:rPr lang="pt-BR" smtClean="0"/>
              <a:pPr/>
              <a:t>05/12/2017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32-5D2E-42DB-941D-AF9EB4DBAF0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9B39059-1936-430C-BB2C-95F35AE5717F}" type="datetimeFigureOut">
              <a:rPr lang="pt-BR" smtClean="0"/>
              <a:pPr/>
              <a:t>05/12/2017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681D332-5D2E-42DB-941D-AF9EB4DBAF0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1657351" y="1077913"/>
            <a:ext cx="6659066" cy="30711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pt-BR" sz="3600" i="1" kern="10" dirty="0">
              <a:ln w="952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21240" y="1745188"/>
            <a:ext cx="9036496" cy="1512168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4000" dirty="0" smtClean="0">
                <a:latin typeface="Arial Black" pitchFamily="34" charset="0"/>
              </a:rPr>
              <a:t>TERCEIRIZAÇÃO</a:t>
            </a:r>
            <a:endParaRPr lang="pt-BR" sz="4000" dirty="0" smtClean="0"/>
          </a:p>
          <a:p>
            <a:pPr marL="0" indent="0">
              <a:buNone/>
            </a:pPr>
            <a:endParaRPr lang="pt-BR" sz="4000" dirty="0" smtClean="0"/>
          </a:p>
          <a:p>
            <a:pPr marL="0" indent="0">
              <a:buNone/>
            </a:pPr>
            <a:endParaRPr lang="pt-BR" sz="4000" dirty="0" smtClean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-49535" y="2821514"/>
            <a:ext cx="9036496" cy="1512168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400" dirty="0" smtClean="0">
                <a:latin typeface="Arial Black" pitchFamily="34" charset="0"/>
              </a:rPr>
              <a:t>A REVOLUÇÃO DA NOVA LEGISLAÇÃO</a:t>
            </a:r>
          </a:p>
          <a:p>
            <a:pPr marL="0" indent="0" algn="ctr">
              <a:buNone/>
            </a:pPr>
            <a:r>
              <a:rPr lang="pt-BR" sz="2400" dirty="0" smtClean="0">
                <a:latin typeface="Arial Black" pitchFamily="34" charset="0"/>
              </a:rPr>
              <a:t>(Lei 13.429/17)</a:t>
            </a:r>
            <a:endParaRPr lang="pt-BR" sz="3000" dirty="0" smtClean="0">
              <a:latin typeface="Arial Black" pitchFamily="34" charset="0"/>
            </a:endParaRPr>
          </a:p>
          <a:p>
            <a:pPr marL="0" indent="0">
              <a:buNone/>
            </a:pPr>
            <a:endParaRPr lang="pt-BR" sz="4000" dirty="0" smtClean="0"/>
          </a:p>
          <a:p>
            <a:pPr marL="0" indent="0">
              <a:buNone/>
            </a:pPr>
            <a:endParaRPr lang="pt-BR" sz="4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0517" y="5157192"/>
            <a:ext cx="1656184" cy="72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Espaço Reservado para Conteúdo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097" name="Imagem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60648"/>
            <a:ext cx="3456384" cy="100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52684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1657351" y="1077913"/>
            <a:ext cx="6659066" cy="30711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pt-BR" sz="3600" i="1" kern="10" dirty="0">
              <a:ln w="952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0" y="1052736"/>
            <a:ext cx="9036496" cy="1512168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4000" dirty="0" smtClean="0">
                <a:latin typeface="Arial Black" pitchFamily="34" charset="0"/>
              </a:rPr>
              <a:t>APLICAÇÃO NO SETOR PÚBLICO</a:t>
            </a:r>
            <a:endParaRPr lang="pt-BR" sz="4000" dirty="0" smtClean="0"/>
          </a:p>
          <a:p>
            <a:pPr marL="0" indent="0">
              <a:buNone/>
            </a:pPr>
            <a:endParaRPr lang="pt-BR" sz="4000" dirty="0" smtClean="0"/>
          </a:p>
          <a:p>
            <a:pPr marL="0" indent="0">
              <a:buNone/>
            </a:pPr>
            <a:endParaRPr lang="pt-BR" sz="4000" dirty="0" smtClean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0517" y="5157192"/>
            <a:ext cx="1656184" cy="72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78748" y="1988840"/>
            <a:ext cx="9036496" cy="1512168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400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 Black" pitchFamily="34" charset="0"/>
              </a:rPr>
              <a:t>      	AUSÊNCIA DE VEDAÇÃO</a:t>
            </a:r>
          </a:p>
          <a:p>
            <a:pPr marL="0" indent="0">
              <a:buNone/>
            </a:pPr>
            <a:endParaRPr lang="pt-BR" sz="3000" dirty="0" smtClean="0">
              <a:latin typeface="Arial Black" pitchFamily="34" charset="0"/>
            </a:endParaRPr>
          </a:p>
          <a:p>
            <a:pPr marL="0" indent="0">
              <a:buNone/>
            </a:pPr>
            <a:endParaRPr lang="pt-BR" sz="4000" dirty="0" smtClean="0"/>
          </a:p>
          <a:p>
            <a:pPr marL="0" indent="0">
              <a:buNone/>
            </a:pPr>
            <a:endParaRPr lang="pt-BR" sz="4000" dirty="0" smtClean="0"/>
          </a:p>
        </p:txBody>
      </p:sp>
      <p:sp>
        <p:nvSpPr>
          <p:cNvPr id="2" name="Seta para a direita listrada 1"/>
          <p:cNvSpPr/>
          <p:nvPr/>
        </p:nvSpPr>
        <p:spPr>
          <a:xfrm>
            <a:off x="320782" y="2613496"/>
            <a:ext cx="434794" cy="2394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110378" y="2736463"/>
            <a:ext cx="9036496" cy="1512168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400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 Black" pitchFamily="34" charset="0"/>
              </a:rPr>
              <a:t>      	EXPECTATIVA DE REGULAMENTAÇÃO</a:t>
            </a:r>
          </a:p>
          <a:p>
            <a:pPr marL="0" indent="0">
              <a:buNone/>
            </a:pPr>
            <a:endParaRPr lang="pt-BR" sz="2400" dirty="0" smtClean="0">
              <a:latin typeface="Arial Black" pitchFamily="34" charset="0"/>
            </a:endParaRPr>
          </a:p>
          <a:p>
            <a:pPr marL="0" indent="0">
              <a:buNone/>
            </a:pPr>
            <a:endParaRPr lang="pt-BR" sz="3000" dirty="0" smtClean="0">
              <a:latin typeface="Arial Black" pitchFamily="34" charset="0"/>
            </a:endParaRPr>
          </a:p>
          <a:p>
            <a:pPr marL="0" indent="0">
              <a:buNone/>
            </a:pPr>
            <a:endParaRPr lang="pt-BR" sz="4000" dirty="0" smtClean="0"/>
          </a:p>
          <a:p>
            <a:pPr marL="0" indent="0">
              <a:buNone/>
            </a:pPr>
            <a:endParaRPr lang="pt-BR" sz="4000" dirty="0" smtClean="0"/>
          </a:p>
        </p:txBody>
      </p:sp>
      <p:sp>
        <p:nvSpPr>
          <p:cNvPr id="12" name="Seta para a direita listrada 11"/>
          <p:cNvSpPr/>
          <p:nvPr/>
        </p:nvSpPr>
        <p:spPr>
          <a:xfrm>
            <a:off x="282130" y="3372827"/>
            <a:ext cx="434794" cy="2394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13"/>
          </p:nvPr>
        </p:nvSpPr>
        <p:spPr>
          <a:xfrm>
            <a:off x="539552" y="2492896"/>
            <a:ext cx="7924800" cy="41148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073" name="Imagem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88640"/>
            <a:ext cx="1944216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7993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1657351" y="1077913"/>
            <a:ext cx="6659066" cy="30711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pt-BR" sz="3600" i="1" kern="10" dirty="0">
              <a:ln w="952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0517" y="5157192"/>
            <a:ext cx="1656184" cy="72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07504" y="1124744"/>
            <a:ext cx="9036496" cy="1000852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4000" dirty="0" smtClean="0">
                <a:latin typeface="Arial Black" pitchFamily="34" charset="0"/>
              </a:rPr>
              <a:t>APRIMORAMENTO DA GESTÃO PÚBLICA</a:t>
            </a:r>
          </a:p>
          <a:p>
            <a:pPr marL="0" indent="0" algn="ctr">
              <a:buNone/>
            </a:pPr>
            <a:endParaRPr lang="pt-BR" sz="4000" dirty="0" smtClean="0"/>
          </a:p>
          <a:p>
            <a:pPr marL="0" indent="0">
              <a:buNone/>
            </a:pPr>
            <a:endParaRPr lang="pt-BR" sz="4000" dirty="0" smtClean="0"/>
          </a:p>
          <a:p>
            <a:pPr marL="0" indent="0">
              <a:buNone/>
            </a:pPr>
            <a:endParaRPr lang="pt-BR" sz="4000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0" y="1988840"/>
            <a:ext cx="9029251" cy="1512168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400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 Black" pitchFamily="34" charset="0"/>
              </a:rPr>
              <a:t>      	TERCEIRIZAÇÃO E O CONCURSO PÚBLICO</a:t>
            </a:r>
          </a:p>
          <a:p>
            <a:pPr marL="0" indent="0">
              <a:buNone/>
            </a:pPr>
            <a:endParaRPr lang="pt-BR" sz="2400" dirty="0">
              <a:latin typeface="Arial Black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Black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Black" pitchFamily="34" charset="0"/>
            </a:endParaRPr>
          </a:p>
          <a:p>
            <a:pPr marL="0" indent="0">
              <a:buNone/>
            </a:pPr>
            <a:endParaRPr lang="pt-BR" sz="3000" dirty="0" smtClean="0">
              <a:latin typeface="Arial Black" pitchFamily="34" charset="0"/>
            </a:endParaRPr>
          </a:p>
          <a:p>
            <a:pPr marL="0" indent="0">
              <a:buNone/>
            </a:pPr>
            <a:endParaRPr lang="pt-BR" sz="4000" dirty="0" smtClean="0"/>
          </a:p>
          <a:p>
            <a:pPr marL="0" indent="0">
              <a:buNone/>
            </a:pPr>
            <a:endParaRPr lang="pt-BR" sz="4000" dirty="0" smtClean="0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-36512" y="2403421"/>
            <a:ext cx="9036496" cy="1512168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400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 Black" pitchFamily="34" charset="0"/>
              </a:rPr>
              <a:t>      	TERCEIRIZAÇÃO E O LIMITE DE GASTOS COM 	PESSOAL</a:t>
            </a:r>
          </a:p>
          <a:p>
            <a:pPr marL="0" indent="0">
              <a:buNone/>
            </a:pPr>
            <a:r>
              <a:rPr lang="pt-BR" sz="2400" dirty="0" smtClean="0">
                <a:latin typeface="Arial Black" pitchFamily="34" charset="0"/>
              </a:rPr>
              <a:t> </a:t>
            </a:r>
          </a:p>
          <a:p>
            <a:pPr marL="0" indent="0">
              <a:buNone/>
            </a:pPr>
            <a:endParaRPr lang="pt-BR" sz="3000" dirty="0" smtClean="0">
              <a:latin typeface="Arial Black" pitchFamily="34" charset="0"/>
            </a:endParaRPr>
          </a:p>
          <a:p>
            <a:pPr marL="0" indent="0">
              <a:buNone/>
            </a:pPr>
            <a:endParaRPr lang="pt-BR" sz="4000" dirty="0" smtClean="0"/>
          </a:p>
          <a:p>
            <a:pPr marL="0" indent="0">
              <a:buNone/>
            </a:pPr>
            <a:endParaRPr lang="pt-BR" sz="4000" dirty="0" smtClean="0"/>
          </a:p>
        </p:txBody>
      </p:sp>
      <p:sp>
        <p:nvSpPr>
          <p:cNvPr id="11" name="Seta para a direita listrada 10"/>
          <p:cNvSpPr/>
          <p:nvPr/>
        </p:nvSpPr>
        <p:spPr>
          <a:xfrm>
            <a:off x="323528" y="2564904"/>
            <a:ext cx="434794" cy="2394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listrada 11"/>
          <p:cNvSpPr/>
          <p:nvPr/>
        </p:nvSpPr>
        <p:spPr>
          <a:xfrm>
            <a:off x="362436" y="3039785"/>
            <a:ext cx="434794" cy="2394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ctangle 5"/>
          <p:cNvSpPr txBox="1">
            <a:spLocks noChangeArrowheads="1"/>
          </p:cNvSpPr>
          <p:nvPr/>
        </p:nvSpPr>
        <p:spPr>
          <a:xfrm>
            <a:off x="179512" y="3313949"/>
            <a:ext cx="9036496" cy="1512168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400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 Black" pitchFamily="34" charset="0"/>
              </a:rPr>
              <a:t>      TERCEIRIZAÇÃO DE ATIVIDADE TEMPORÁRIA</a:t>
            </a:r>
          </a:p>
          <a:p>
            <a:pPr marL="0" indent="0">
              <a:buNone/>
            </a:pPr>
            <a:endParaRPr lang="pt-BR" sz="3000" dirty="0" smtClean="0">
              <a:latin typeface="Arial Black" pitchFamily="34" charset="0"/>
            </a:endParaRPr>
          </a:p>
          <a:p>
            <a:pPr marL="0" indent="0">
              <a:buNone/>
            </a:pPr>
            <a:endParaRPr lang="pt-BR" sz="4000" dirty="0" smtClean="0"/>
          </a:p>
          <a:p>
            <a:pPr marL="0" indent="0">
              <a:buNone/>
            </a:pPr>
            <a:endParaRPr lang="pt-BR" sz="4000" dirty="0" smtClean="0"/>
          </a:p>
        </p:txBody>
      </p:sp>
      <p:sp>
        <p:nvSpPr>
          <p:cNvPr id="16" name="Seta para a direita listrada 15"/>
          <p:cNvSpPr/>
          <p:nvPr/>
        </p:nvSpPr>
        <p:spPr>
          <a:xfrm>
            <a:off x="336350" y="3923577"/>
            <a:ext cx="434794" cy="2394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13"/>
          </p:nvPr>
        </p:nvSpPr>
        <p:spPr>
          <a:xfrm>
            <a:off x="755576" y="2492896"/>
            <a:ext cx="7924800" cy="41148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7" name="Imagem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88640"/>
            <a:ext cx="1944216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87847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1657351" y="1077913"/>
            <a:ext cx="6659066" cy="30711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pt-BR" sz="3600" i="1" kern="10" dirty="0">
              <a:ln w="952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0" y="1628800"/>
            <a:ext cx="9036496" cy="1512168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200" dirty="0" smtClean="0">
                <a:latin typeface="Arial Black" pitchFamily="34" charset="0"/>
              </a:rPr>
              <a:t>A UTILIZAÇÃO DOS CONTRATOS DE FACILITIES PELO PODER PÚBLICO PARA AMPLIAR A TERCEIRIZAÇÃO</a:t>
            </a:r>
          </a:p>
          <a:p>
            <a:pPr marL="0" indent="0" algn="ctr">
              <a:buNone/>
            </a:pPr>
            <a:endParaRPr lang="pt-BR" sz="4000" dirty="0" smtClean="0">
              <a:latin typeface="Arial Black" pitchFamily="34" charset="0"/>
            </a:endParaRPr>
          </a:p>
          <a:p>
            <a:pPr marL="0" indent="0" algn="ctr">
              <a:buNone/>
            </a:pPr>
            <a:endParaRPr lang="pt-BR" sz="4000" dirty="0" smtClean="0"/>
          </a:p>
          <a:p>
            <a:pPr marL="0" indent="0">
              <a:buNone/>
            </a:pPr>
            <a:endParaRPr lang="pt-BR" sz="4000" dirty="0" smtClean="0"/>
          </a:p>
          <a:p>
            <a:pPr marL="0" indent="0">
              <a:buNone/>
            </a:pPr>
            <a:endParaRPr lang="pt-BR" sz="4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0517" y="5157192"/>
            <a:ext cx="1656184" cy="72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107504" y="3356992"/>
            <a:ext cx="9036496" cy="1512168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400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pt-BR" sz="1800" dirty="0" smtClean="0">
                <a:latin typeface="Arial Black" pitchFamily="34" charset="0"/>
              </a:rPr>
              <a:t>      	SECRETARIA DA AGRICULTURA DE SÃO PAULO</a:t>
            </a:r>
          </a:p>
          <a:p>
            <a:pPr marL="0" indent="0">
              <a:buNone/>
            </a:pPr>
            <a:endParaRPr lang="pt-BR" sz="2400" dirty="0" smtClean="0">
              <a:latin typeface="Arial Black" pitchFamily="34" charset="0"/>
            </a:endParaRPr>
          </a:p>
          <a:p>
            <a:pPr marL="0" indent="0">
              <a:buNone/>
            </a:pPr>
            <a:endParaRPr lang="pt-BR" sz="3000" dirty="0" smtClean="0">
              <a:latin typeface="Arial Black" pitchFamily="34" charset="0"/>
            </a:endParaRPr>
          </a:p>
          <a:p>
            <a:pPr marL="0" indent="0">
              <a:buNone/>
            </a:pPr>
            <a:endParaRPr lang="pt-BR" sz="4000" dirty="0" smtClean="0"/>
          </a:p>
          <a:p>
            <a:pPr marL="0" indent="0">
              <a:buNone/>
            </a:pPr>
            <a:endParaRPr lang="pt-BR" sz="4000" dirty="0" smtClean="0"/>
          </a:p>
        </p:txBody>
      </p:sp>
      <p:sp>
        <p:nvSpPr>
          <p:cNvPr id="10" name="Seta para a direita listrada 9"/>
          <p:cNvSpPr/>
          <p:nvPr/>
        </p:nvSpPr>
        <p:spPr>
          <a:xfrm>
            <a:off x="539552" y="3861048"/>
            <a:ext cx="434794" cy="2394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1" name="Imagem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32656"/>
            <a:ext cx="1944216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63553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910</TotalTime>
  <Words>41</Words>
  <Application>Microsoft Office PowerPoint</Application>
  <PresentationFormat>Apresentação na tela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Horizonte</vt:lpstr>
      <vt:lpstr>Slide 1</vt:lpstr>
      <vt:lpstr>Slide 2</vt:lpstr>
      <vt:lpstr>Slide 3</vt:lpstr>
      <vt:lpstr>Slide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</dc:creator>
  <cp:lastModifiedBy>Pc</cp:lastModifiedBy>
  <cp:revision>43</cp:revision>
  <dcterms:created xsi:type="dcterms:W3CDTF">2016-10-31T12:40:02Z</dcterms:created>
  <dcterms:modified xsi:type="dcterms:W3CDTF">2017-12-05T18:22:00Z</dcterms:modified>
</cp:coreProperties>
</file>