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6" r:id="rId7"/>
    <p:sldId id="267" r:id="rId8"/>
    <p:sldId id="269" r:id="rId9"/>
    <p:sldId id="270" r:id="rId10"/>
    <p:sldId id="273" r:id="rId11"/>
    <p:sldId id="274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7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5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8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96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2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61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93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6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58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7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39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B682-3237-422A-AD7B-3F4AC3E9A00E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F966-EE53-4A29-A385-9D23CF543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40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8735" y="2708920"/>
            <a:ext cx="7846640" cy="1586607"/>
          </a:xfrm>
        </p:spPr>
        <p:txBody>
          <a:bodyPr>
            <a:noAutofit/>
          </a:bodyPr>
          <a:lstStyle/>
          <a:p>
            <a:r>
              <a:rPr lang="pt-BR" sz="4800" dirty="0" smtClean="0"/>
              <a:t>O Papel dos Tribunais de Contas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Conselheiro Dimas Eduardo Ramalho</a:t>
            </a:r>
            <a:endParaRPr lang="pt-BR" sz="2400" dirty="0"/>
          </a:p>
        </p:txBody>
      </p:sp>
      <p:pic>
        <p:nvPicPr>
          <p:cNvPr id="4" name="Imagem 3" descr="brasao-tcesp-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92696"/>
            <a:ext cx="1944215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0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2340" y="692696"/>
            <a:ext cx="81369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AÇÕES DO TCE NOS ÚLTIMOS ANOS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 err="1" smtClean="0">
                <a:solidFill>
                  <a:srgbClr val="FF0000"/>
                </a:solidFill>
              </a:rPr>
              <a:t>accountability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 algn="ctr"/>
            <a:endParaRPr lang="pt-BR" sz="2000" dirty="0" smtClean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TODAS INFORMAÇÕES DAS DEPESAS NO 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ORTAL DA INTERNET</a:t>
            </a:r>
          </a:p>
          <a:p>
            <a:pPr>
              <a:spcAft>
                <a:spcPts val="600"/>
              </a:spcAft>
            </a:pPr>
            <a:r>
              <a:rPr lang="pt-BR" sz="2000" dirty="0" smtClean="0"/>
              <a:t> -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OUVIDORIA (protocolo,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email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telefone, presencial 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whatsapp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  TRANSMISSÃO AO VIVO DAS SESSÕES</a:t>
            </a:r>
          </a:p>
          <a:p>
            <a:pPr>
              <a:spcAft>
                <a:spcPts val="600"/>
              </a:spcAft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  SUSTENTAÇÃO ORAL POR VIDEOCONFERÊNCIA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-   PROCESSO ELETRÔNICO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-   SALA DO ADVOGADO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-   COMPARTILHAMENTO DE INFORMAÇÃOES COM MP, TRE, PGE, RECEITA FEDERAL E ESTADUAL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ACESSIBILIDADE NOS PRÉDIOS E TRADUÇÃO EM LIBRAS DAS SESSÕES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927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980728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As gestões públicas devem se  aprimorar, estimulando a participação social com amplo acesso às informações, ampliação dos canais de comunicação com a sociedade, inclusive para motivar suas decisões.</a:t>
            </a:r>
          </a:p>
          <a:p>
            <a:pPr algn="just">
              <a:buNone/>
            </a:pPr>
            <a:endParaRPr lang="pt-BR" sz="24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Quanto mais transparente o Estado, maior o risco para os corruptos e, assim, menor a probabilidade de disseminação da corrupção. </a:t>
            </a:r>
          </a:p>
          <a:p>
            <a:pPr algn="just">
              <a:buNone/>
            </a:pPr>
            <a:endParaRPr lang="pt-BR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Em outras palavras: quanto maior os índices de </a:t>
            </a:r>
            <a:r>
              <a:rPr lang="pt-BR" sz="2400" b="1" i="1" u="sng" dirty="0" err="1" smtClean="0">
                <a:latin typeface="Arial" pitchFamily="34" charset="0"/>
                <a:cs typeface="Arial" pitchFamily="34" charset="0"/>
              </a:rPr>
              <a:t>accountability</a:t>
            </a:r>
            <a:r>
              <a:rPr lang="pt-BR" sz="2400" b="1" i="1" u="sng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menores os níveis de corrupção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520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CASOS CONCRETOS – TCE/SP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40560"/>
          </a:xfrm>
        </p:spPr>
        <p:txBody>
          <a:bodyPr>
            <a:noAutofit/>
          </a:bodyPr>
          <a:lstStyle/>
          <a:p>
            <a:pPr algn="ctr"/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CASO I – Contratação para construção de escola (R$ 5 milhões – aditado mais R$ 1 milhão):</a:t>
            </a:r>
          </a:p>
          <a:p>
            <a:pPr algn="ctr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Foram alterados 98% dos itens constantes da planilha da licitação;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Exigiu-se no edital experiência anterior em construção de prédio com elevador (excluindo da disputa empresas que não tinham essa experiência); no aditamento, a construção foi alterada para “escola térrea”;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Um dos itens do edital era o plantio de 2.641 mudas de árvores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pt-BR" sz="1800" i="1" dirty="0" err="1" smtClean="0">
                <a:latin typeface="Arial" pitchFamily="34" charset="0"/>
                <a:cs typeface="Arial" pitchFamily="34" charset="0"/>
              </a:rPr>
              <a:t>cassia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 aleluia”;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para o plantio das árvores, seria necessária uma área de 7.900 metros quadrados (o dobro da área a ser construída);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Todas as empresas que participaram da disputa (e que sempre participam das licitações na Instituição) apresentaram propostas, para o plantio das árvores, sem qualquer questionamento </a:t>
            </a:r>
            <a:r>
              <a:rPr lang="pt-BR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(Primeira Câmara. Sessão de 23/07/13. 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Processo TC-041650/026/10. </a:t>
            </a:r>
            <a:r>
              <a:rPr lang="pt-BR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Relator Cons. Dimas Eduardo Ramalho. Contratante: Fundação para o Desenvolvimento da Educação – FDE; Contratada: </a:t>
            </a:r>
            <a:r>
              <a:rPr lang="pt-BR" sz="16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Linic</a:t>
            </a:r>
            <a:r>
              <a:rPr lang="pt-BR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Engenharia Ltda. Acórdão publicado no </a:t>
            </a:r>
            <a:r>
              <a:rPr lang="pt-BR" sz="16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D.O.</a:t>
            </a:r>
            <a:r>
              <a:rPr lang="pt-BR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em 26/07/13).</a:t>
            </a:r>
            <a:endParaRPr lang="pt-BR" sz="1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D64F-F172-46B9-9F55-AD67B2D745B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5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CASOS CONCRETOS – TCE/SP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824536"/>
          </a:xfrm>
        </p:spPr>
        <p:txBody>
          <a:bodyPr>
            <a:noAutofit/>
          </a:bodyPr>
          <a:lstStyle/>
          <a:p>
            <a:pPr algn="ctr"/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CASO II – Compra de ventiladores (R$ 10 milhões):</a:t>
            </a: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 licitação foi dividida em 3 lotes, sendo que a mesma empresa ganhou todos os lotes; analisadas as empresas que participaram da pesquisa de preços e da licitação, verificou-se que: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A) As empresas consultadas para pesquisa de preços, ou não foram localizadas (sequer existiam), ou eram exatamente as mesmas que participaram do certame;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B) Duas das empresas que participaram da licitação ficavam no mesmo município, no mesmo bairro e na mesma rua, em endereço residencial;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C) Ao ser pesquisado o endereço da empresa que venceu a licitação (os 3 lotes), foi encontrado no local um estabelecimento denominado de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1600" b="1" i="1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 do Churrasco”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em um bairro residencial, cercado de terrenos baldios;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D) A empresa vencedora não tinha site próprio, nem dispunha de outros meios para divulgação de sua atividade empresarial </a:t>
            </a:r>
            <a:r>
              <a:rPr lang="pt-BR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(Primeira Câmara. Sessão de 07/05/13. </a:t>
            </a:r>
            <a:r>
              <a:rPr lang="pt-B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Processos TC-005967/026/10, TC-007135/026/10, TC-024665/026/10 e TC-042265/026/10. </a:t>
            </a:r>
            <a:r>
              <a:rPr lang="pt-BR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Relator Cons. Dimas Eduardo Ramalho. Contratante: Fundação para o Desenvolvimento da Educação – FDE; Contratada: Cantares Magazine Ltda. EPP. Acórdão publicado no </a:t>
            </a:r>
            <a:r>
              <a:rPr lang="pt-BR" sz="1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D.O.</a:t>
            </a:r>
            <a:r>
              <a:rPr lang="pt-BR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em 18/05/13).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D64F-F172-46B9-9F55-AD67B2D745B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0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CASOS CONCRETOS – TCE/SP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pt-BR" b="1" u="sng" dirty="0" smtClean="0">
                <a:latin typeface="Arial" pitchFamily="34" charset="0"/>
                <a:cs typeface="Arial" pitchFamily="34" charset="0"/>
              </a:rPr>
              <a:t>CASO III – Contrato de gestão e prestações de contas no valor de R$ 248 milhões, restando apurado: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Registros de consultas médicas, com duração média de apenas 1 minuto;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Vários médicos da mesma especialidade realizavam consultas registradas em nome de outro profissional;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Atendimentos, a uma mesma pessoa, em períodos de curto espaço de tempo, por profissionais da saúde da mesma área, ou de áreas diversas, sem constar, a partir dos dados apresentados, informações sobre as espécies de atendimentos (primeira consulta/interconsulta/consulta subsequente);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Anestesia registrada após a realização da cirurgia 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(1ª Câmara. Sessão de 13/05/14. </a:t>
            </a:r>
            <a:r>
              <a:rPr lang="pt-BR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Processos TC-001860/026/07 e TC-000449/007/12. 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Relator Cons. Dimas Eduardo Ramalho. Secretaria de Estado da Saúde e Associação Beneficente Casa de Saúde Santa Marcelina. Acórdão publicado no </a:t>
            </a:r>
            <a:r>
              <a:rPr lang="pt-BR" sz="29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D.O.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em 03/06/14).</a:t>
            </a:r>
            <a:endParaRPr lang="pt-BR" sz="29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D64F-F172-46B9-9F55-AD67B2D745B5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3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CASOS CONCRETOS – TCE/SP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pt-BR" b="1" u="sng" dirty="0" smtClean="0">
                <a:latin typeface="Arial" pitchFamily="34" charset="0"/>
                <a:cs typeface="Arial" pitchFamily="34" charset="0"/>
              </a:rPr>
              <a:t>CASO IV – Concurso Público:</a:t>
            </a:r>
          </a:p>
          <a:p>
            <a:pPr algn="ctr">
              <a:buNone/>
            </a:pPr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Prefeito da Cidade de Cássia dos Coqueiros realizou e passou no próprio concurso público;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Exercendo mandato no ano de 2011, o prefeito, que também era advogado, foi aprovado em 3º lugar no concurso público realizado para o cargo de procurador do município, neste mesmo ano;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Consta que o 1º colocado desistiu da vaga, enquanto a 2ª colocada não atendeu à convocação;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Assim, o prefeito assumiu a vaga de procurador do município e, logo em seguida, licenciou-se do cargo para continuar seu mandato eletivo;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TCE/SP julgou irregular e ilegal a admissão de pessoal, determinando o encaminhamento de cópias do processo ao Ministério Público Estadual, para apuração de eventual improbidade administrativa 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(Primeira Câmara. Sessão de 12/04/16. </a:t>
            </a:r>
            <a:r>
              <a:rPr lang="pt-BR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Processo TC-980/006/12. 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Relatora Cons. Cristiana de Castro Moraes. Recurso Ordinário. Recorrente: Antonio Carlos da Silva – Prefeito Municipal de Cássia dos Coqueiros à época. Acórdão publicado no </a:t>
            </a:r>
            <a:r>
              <a:rPr lang="pt-BR" sz="29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D.O.</a:t>
            </a:r>
            <a:r>
              <a:rPr lang="pt-BR" sz="2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29/04/16, com trânsito em julgado em 09/05/16).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D64F-F172-46B9-9F55-AD67B2D745B5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5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CASOS CONCRETOS – TCE/SP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96855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pt-BR" sz="4300" b="1" dirty="0" smtClean="0">
                <a:latin typeface="Arial" pitchFamily="34" charset="0"/>
                <a:cs typeface="Arial" pitchFamily="34" charset="0"/>
              </a:rPr>
              <a:t>CASO V – Prestação de Contas – Repasses Públicos de R$ 512.700,00 – Convênio (desenvolvimento de diversas modalidades esportivas).</a:t>
            </a:r>
          </a:p>
          <a:p>
            <a:pPr algn="ctr">
              <a:buNone/>
            </a:pPr>
            <a:endParaRPr lang="pt-BR" sz="43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Convênio – Aditamentos sem justificativas;</a:t>
            </a:r>
          </a:p>
          <a:p>
            <a:pPr algn="just"/>
            <a:r>
              <a:rPr lang="pt-BR" sz="4300" b="1" dirty="0" smtClean="0">
                <a:latin typeface="Arial" pitchFamily="34" charset="0"/>
                <a:cs typeface="Arial" pitchFamily="34" charset="0"/>
              </a:rPr>
              <a:t>Sede da entidade – no local funcionava um estacionamento;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Planilhas de custos que compunham o plano de trabalho apresentavam diversas impropriedades;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De acordo com a demonstração do resultado de exercício verificou-se que 98,84% dos recursos geridos pela entidade beneficiária eram públicos;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Pagamentos a atletas residentes em outras cidades e estados da federação (Minas Gerais, Santa Catarina, Rio de Janeiro e Pará), sem qualquer relação com o órgão público concessor dos recursos;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Ausência de formalização de qualquer tipo de contrato entre os atletas e a entidade, apesar da presença, segundo apurado pela fiscalização, das características de relação de emprego, com subordinação, horário e contraprestação pecuniária;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Do exame dos extratos bancários da entidade, observou-se que os débitos não estavam vinculados às despesas decorrentes da execução do convênio;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À medida em que o órgão público efetuava o repasse de recursos, os valores, em sua maior parte, eram retirados por meio de saques avulsos, somando a quantia de R$ 421.434,00, equivalente a 82,19% da quantia total do convênio;</a:t>
            </a:r>
          </a:p>
          <a:p>
            <a:pPr algn="just"/>
            <a:r>
              <a:rPr lang="pt-BR" sz="4300" dirty="0" smtClean="0">
                <a:latin typeface="Arial" pitchFamily="34" charset="0"/>
                <a:cs typeface="Arial" pitchFamily="34" charset="0"/>
              </a:rPr>
              <a:t>A prestação de contas foi julgada irregular, sendo a entidade condenada à devolução dos recursos repassados, com aplicação de multas aos responsáveis legais </a:t>
            </a:r>
            <a:r>
              <a:rPr lang="pt-BR" sz="43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(1ª Câmara. Sessão de 25/02/14. </a:t>
            </a:r>
            <a:r>
              <a:rPr lang="pt-BR" sz="4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Processo TC-000651/010/09. </a:t>
            </a:r>
            <a:r>
              <a:rPr lang="pt-BR" sz="43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Órgão Público Concessor: Prefeitura Municipal de Piracicaba e Entidade Beneficiária: Associação Desportiva Cultural </a:t>
            </a:r>
            <a:r>
              <a:rPr lang="pt-BR" sz="43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Abzalão</a:t>
            </a:r>
            <a:r>
              <a:rPr lang="pt-BR" sz="43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Relator Cons. Dimas Eduardo Ramalho. Recursos Ordinários. Tribunal Pleno. Sessão de 17/09/14. Relator Substituto de Cons. </a:t>
            </a:r>
            <a:r>
              <a:rPr lang="pt-BR" sz="43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Valdenir</a:t>
            </a:r>
            <a:r>
              <a:rPr lang="pt-BR" sz="43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Antonio Polizeli. Acórdão de 04/11/2014, com trânsito em julgado em 04/11/14).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D64F-F172-46B9-9F55-AD67B2D745B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5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62068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TRÊS TIPOS DE CONTROLE: controles interno, externo e social. 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controle interno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ou autocontrole, mantido e exercido no interior da própria administração.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controle externo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controle por órgão estranho à estrutura do órgão ou poder controlado.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controle social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realizado pelos cidadãos (IMPORTÂNCIA DA TRANSPARÊNCIA)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3645024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Os </a:t>
            </a:r>
            <a:r>
              <a:rPr lang="pt-BR" sz="2400" b="1" dirty="0" err="1" smtClean="0"/>
              <a:t>TCs</a:t>
            </a:r>
            <a:r>
              <a:rPr lang="pt-BR" sz="2400" b="1" dirty="0" smtClean="0"/>
              <a:t> são apenas um dos instrumentos de controle. </a:t>
            </a:r>
          </a:p>
          <a:p>
            <a:pPr algn="just"/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controle da atividade pública é exercido  também pelos Tribunais de Contas; Ministério Público; Defensoria Pública e Advocacia e, principalmente, por toda a sociedade civil (cidadãos).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2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76672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Tribunal de Contas foi criado em 07/11/1890 (Decreto 966-A), pelo presidente Marechal Deodoro da Fonseca com o objetivo de fiscalizar os gastos públicos, e passou a ter tratamento constitucional com a  Constituição de 1891.</a:t>
            </a:r>
          </a:p>
          <a:p>
            <a:pPr algn="just"/>
            <a:endParaRPr lang="pt-BR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Na CF/88, a competência dos tribunais de contas estão previstas nos artigos 70 a 75 da CF</a:t>
            </a: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fiscalização (no aspecto de legalidade, legitimidade e economicidade) se faz na esfera contábil; financeira; orçamentária; operacional e patrimonial, sempre com o objetivo que os gestores atuem com probidade e prudência no trato da coisa pública (“res publica”)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64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06489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Na prática, a rotina dos Tribunais de Contas se resume a</a:t>
            </a: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(i) emissão de parecer prévio quanto às contas anuais prestadas pela Chefia do Poder Executivo, cabendo ao Poder Legislativo o seu julgamento;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julgamento das contas de qualquer responsável por bens, dinheiros ou valores públicos;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iii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realização de inspeções e auditorias, de natureza contábil, patrimonial, financeira, operacional, nas unidades administrativas dos três Poderes;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iv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aplicação de sanções em caso de ilegalidade de despesa ou irregularidade de contas;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(v) apreciação de legalidade para fins de registro dos atos de admissão de pessoal e dos atos de aposentadorias, reformas e pensões.</a:t>
            </a:r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8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9675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Art. 71,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‘caput’,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 CF/88: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Tribunal de Contas - órgão constitucional de soberania - no exercício da jurisdição das contas, é responsável por exercer o controle da atividade financeira do Estado. </a:t>
            </a: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Em última análise, constitui-se em instrumento de cidadania, erigindo-se em instituição protetora dos direitos fundamentais e da democracia.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90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5005" y="52838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novos tempos exigem a disponibilização, em tempo real, das ações de orientação e de fiscalização das contas, que se dá mediante a utilização das novas tecnologias de comunicação, em obediência ao princípio da transparência. Só assim é possível a participação do cidadão no controle.</a:t>
            </a:r>
          </a:p>
          <a:p>
            <a:pPr algn="just">
              <a:buNone/>
            </a:pP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Os Tribunais de Contas devem se estruturar para intensificarem ações em três frentes: </a:t>
            </a:r>
          </a:p>
          <a:p>
            <a:pPr algn="just">
              <a:buNone/>
            </a:pP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reafirmação de sua função pedagógica; </a:t>
            </a:r>
          </a:p>
          <a:p>
            <a:pPr marL="457200" indent="-457200" algn="just">
              <a:buAutoNum type="alphaLcParenR"/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b) intensificação da intercomunicação entre as instituições; </a:t>
            </a: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c) aperfeiçoamento das auditorias operacionais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None/>
            </a:pPr>
            <a:endParaRPr lang="pt-BR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02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função pedagógica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Tribunal de Contas tem a função (e a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expertise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de orientar os gestores no trato da coisa pública, de modo a possibilitar melhores serviços prestados à coletividade, por parte da Administração Pública. </a:t>
            </a:r>
          </a:p>
          <a:p>
            <a:pPr algn="just">
              <a:buNone/>
            </a:pP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intercomunicação entre as instituições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permite a troca e o cruzamento de informações relevantes, direcionadas ao combate à corrupção. </a:t>
            </a:r>
          </a:p>
          <a:p>
            <a:pPr algn="just">
              <a:buNone/>
            </a:pP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auditorias operacionais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estão correlacionadas ao controle da eficiência mínima na aplicação dos recursos, com especial enfoque aos percentuais mínimos constitucionais aplicados na educação e na saúde. </a:t>
            </a:r>
            <a:endParaRPr lang="pt-BR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Os Tribunais de Contas já assumiram uma nova roupagem, de natureza </a:t>
            </a:r>
            <a:r>
              <a:rPr lang="pt-BR" sz="2000" b="1" u="sng" dirty="0" err="1" smtClean="0">
                <a:latin typeface="Arial" pitchFamily="34" charset="0"/>
                <a:cs typeface="Arial" pitchFamily="34" charset="0"/>
              </a:rPr>
              <a:t>macropolítica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(boa política) e macroeconômica (boa finança), traduzida no controle das políticas públicas.  Isso porque, exercem influência direta no planejamento e na formulação destas políticas públicas</a:t>
            </a:r>
            <a:endParaRPr lang="pt-BR" i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9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208912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ACCOUNTABILITY: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um novo conceito de avaliação da gestão pública, cuja tradução mais aproximada para o português que encontrei é: “responsabilidade com ética e transparência”. Significa que todos os envolvidos no trato da coisa pública (inclusive os cidadãos, destinatários e avaliadores dos serviços públicos) devem se pautar pela ética, prestação de contas, publicidade,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transparêcia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motivação.</a:t>
            </a:r>
          </a:p>
          <a:p>
            <a:pPr algn="just">
              <a:buNone/>
            </a:pPr>
            <a:endParaRPr lang="pt-B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resumo, o objetivo do </a:t>
            </a:r>
            <a:r>
              <a:rPr lang="pt-B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accountability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é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garantir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 o exercício do poder seja realizado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exclusivamente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serviço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bem público.</a:t>
            </a:r>
            <a:endParaRPr lang="pt-B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39D-1172-4776-8813-5C9B76B5CA5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2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59046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 funções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podem ser atribuídas à </a:t>
            </a:r>
            <a:r>
              <a:rPr lang="pt-BR" sz="2000" b="1" i="1" dirty="0" err="1" smtClean="0">
                <a:latin typeface="Arial" pitchFamily="34" charset="0"/>
                <a:cs typeface="Arial" pitchFamily="34" charset="0"/>
              </a:rPr>
              <a:t>accountability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1-) controle democrático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uma vez que permite ao cidadão controlar a atuação do governante; </a:t>
            </a:r>
          </a:p>
          <a:p>
            <a:pPr algn="just">
              <a:spcAft>
                <a:spcPts val="600"/>
              </a:spcAft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2-) mecanismo de reforço da integridade da governança pública,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face do acesso a informações e, consequentemente, do controle de questões como corrupção, nepotismo e abuso de poder; </a:t>
            </a:r>
          </a:p>
          <a:p>
            <a:pPr algn="just">
              <a:spcAft>
                <a:spcPts val="600"/>
              </a:spcAft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3-) melhoria da </a:t>
            </a:r>
            <a:r>
              <a:rPr lang="pt-BR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administrativa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valorização não apenas do aspecto repressivo, mas também preventivo, o que propicia a aprendizagem e o aprimoramento da gestão pública; </a:t>
            </a:r>
          </a:p>
          <a:p>
            <a:pPr algn="just">
              <a:spcAft>
                <a:spcPts val="600"/>
              </a:spcAft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legitimação da atividade governamental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decorrência da presença conjunta das três funções mencionadas; e, </a:t>
            </a:r>
          </a:p>
          <a:p>
            <a:pPr algn="just">
              <a:spcAft>
                <a:spcPts val="600"/>
              </a:spcAft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4-) catarse pública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relacionada à prestação de esclarecimentos e de satisfação aos cidadãos, na hipótese de graves crises ou catástrofes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39D-1172-4776-8813-5C9B76B5CA5E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3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1975</Words>
  <Application>Microsoft Office PowerPoint</Application>
  <PresentationFormat>Apresentação na tela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O Papel dos Tribunais de Contas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CASOS CONCRETOS – TCE/SP</vt:lpstr>
      <vt:lpstr>CASOS CONCRETOS – TCE/SP</vt:lpstr>
      <vt:lpstr>CASOS CONCRETOS – TCE/SP</vt:lpstr>
      <vt:lpstr>CASOS CONCRETOS – TCE/SP</vt:lpstr>
      <vt:lpstr>CASOS CONCRETOS – TCE/SP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dos Tribunais de Contas</dc:title>
  <dc:creator>fborgheresi</dc:creator>
  <cp:lastModifiedBy>fborgheresi</cp:lastModifiedBy>
  <cp:revision>9</cp:revision>
  <dcterms:created xsi:type="dcterms:W3CDTF">2017-12-06T11:52:56Z</dcterms:created>
  <dcterms:modified xsi:type="dcterms:W3CDTF">2017-12-06T13:33:17Z</dcterms:modified>
</cp:coreProperties>
</file>