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notesMasterIdLst>
    <p:notesMasterId r:id="rId7"/>
  </p:notesMasterIdLst>
  <p:handoutMasterIdLst>
    <p:handoutMasterId r:id="rId8"/>
  </p:handoutMasterIdLst>
  <p:sldIdLst>
    <p:sldId id="256" r:id="rId2"/>
    <p:sldId id="383" r:id="rId3"/>
    <p:sldId id="384" r:id="rId4"/>
    <p:sldId id="385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32">
          <p15:clr>
            <a:srgbClr val="A4A3A4"/>
          </p15:clr>
        </p15:guide>
        <p15:guide id="2" orient="horz" pos="617">
          <p15:clr>
            <a:srgbClr val="A4A3A4"/>
          </p15:clr>
        </p15:guide>
        <p15:guide id="3" orient="horz" pos="453">
          <p15:clr>
            <a:srgbClr val="A4A3A4"/>
          </p15:clr>
        </p15:guide>
        <p15:guide id="4" pos="5472">
          <p15:clr>
            <a:srgbClr val="A4A3A4"/>
          </p15:clr>
        </p15:guide>
        <p15:guide id="5" pos="9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51A1B"/>
    <a:srgbClr val="00292B"/>
    <a:srgbClr val="50B08F"/>
    <a:srgbClr val="EB9C28"/>
    <a:srgbClr val="DF6532"/>
    <a:srgbClr val="56AC51"/>
    <a:srgbClr val="D43331"/>
    <a:srgbClr val="540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3729" autoAdjust="0"/>
  </p:normalViewPr>
  <p:slideViewPr>
    <p:cSldViewPr snapToGrid="0" snapToObjects="1" showGuides="1">
      <p:cViewPr varScale="1">
        <p:scale>
          <a:sx n="68" d="100"/>
          <a:sy n="68" d="100"/>
        </p:scale>
        <p:origin x="-558" y="-102"/>
      </p:cViewPr>
      <p:guideLst>
        <p:guide orient="horz" pos="832"/>
        <p:guide orient="horz" pos="617"/>
        <p:guide orient="horz" pos="453"/>
        <p:guide pos="5472"/>
        <p:guide pos="9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BAE97-2284-7441-974C-6F310E695941}" type="datetimeFigureOut">
              <a:rPr lang="fr-FR" smtClean="0"/>
              <a:pPr/>
              <a:t>06/12/2017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E9515-B9ED-9444-818C-52C0A28668C0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26047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F158-6622-A540-999B-EEC6DD0F68F4}" type="datetimeFigureOut">
              <a:rPr lang="fr-FR" smtClean="0"/>
              <a:pPr/>
              <a:t>06/12/2017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3A399-E0F5-7B40-99B3-BB69A5FFE37C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56217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3A399-E0F5-7B40-99B3-BB69A5FFE37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041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3A399-E0F5-7B40-99B3-BB69A5FFE37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588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3A399-E0F5-7B40-99B3-BB69A5FFE37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5887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3A399-E0F5-7B40-99B3-BB69A5FFE37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588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8767707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9140040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5834531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1015306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5060567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4052922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7027935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70401673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15950377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TITRE DU SLIDE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5E0C-F418-2048-9F02-5DB2702F2084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688-8A93-6D45-BDD0-48CE623BED81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37039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TITRE DU SLIDE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5E0C-F418-2048-9F02-5DB2702F2084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688-8A93-6D45-BDD0-48CE623BED81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0239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52785686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TITRE DU SLIDE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5E0C-F418-2048-9F02-5DB2702F2084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688-8A93-6D45-BDD0-48CE623BED81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3213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4206751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3158291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87788708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8070648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4574397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8803971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UITP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7889363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F73EA9-BC5D-0C41-A13D-D28A03FEEA6F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fr-FR" smtClean="0"/>
              <a:t>UITP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2667000" y="127000"/>
            <a:ext cx="643467" cy="643467"/>
          </a:xfrm>
          <a:prstGeom prst="rect">
            <a:avLst/>
          </a:prstGeom>
          <a:solidFill>
            <a:srgbClr val="002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-2667000" y="956733"/>
            <a:ext cx="643467" cy="643467"/>
          </a:xfrm>
          <a:prstGeom prst="rect">
            <a:avLst/>
          </a:prstGeom>
          <a:solidFill>
            <a:srgbClr val="DF65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>
          <a:xfrm>
            <a:off x="-2667000" y="1820333"/>
            <a:ext cx="643467" cy="643467"/>
          </a:xfrm>
          <a:prstGeom prst="rect">
            <a:avLst/>
          </a:prstGeom>
          <a:solidFill>
            <a:srgbClr val="EB9C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 userDrawn="1"/>
        </p:nvSpPr>
        <p:spPr>
          <a:xfrm>
            <a:off x="-2667000" y="2709333"/>
            <a:ext cx="643467" cy="643467"/>
          </a:xfrm>
          <a:prstGeom prst="rect">
            <a:avLst/>
          </a:prstGeom>
          <a:solidFill>
            <a:srgbClr val="50B0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 userDrawn="1"/>
        </p:nvSpPr>
        <p:spPr>
          <a:xfrm>
            <a:off x="-2667000" y="3615266"/>
            <a:ext cx="643467" cy="643467"/>
          </a:xfrm>
          <a:prstGeom prst="rect">
            <a:avLst/>
          </a:prstGeom>
          <a:solidFill>
            <a:srgbClr val="56AC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>
            <a:off x="-2667000" y="4436532"/>
            <a:ext cx="643467" cy="643467"/>
          </a:xfrm>
          <a:prstGeom prst="rect">
            <a:avLst/>
          </a:prstGeom>
          <a:solidFill>
            <a:srgbClr val="540B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 userDrawn="1"/>
        </p:nvSpPr>
        <p:spPr>
          <a:xfrm>
            <a:off x="-2667000" y="5300132"/>
            <a:ext cx="643467" cy="643467"/>
          </a:xfrm>
          <a:prstGeom prst="rect">
            <a:avLst/>
          </a:prstGeom>
          <a:solidFill>
            <a:srgbClr val="D433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072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854" r:id="rId19"/>
    <p:sldLayoutId id="2147483702" r:id="rId2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1348842" y="1463040"/>
            <a:ext cx="7261758" cy="1517227"/>
          </a:xfrm>
        </p:spPr>
        <p:txBody>
          <a:bodyPr anchor="ctr"/>
          <a:lstStyle/>
          <a:p>
            <a:r>
              <a:rPr lang="pt-BR" sz="2800" i="1" dirty="0" smtClean="0"/>
              <a:t>II CONGRESSO DE GESTÃO MUNICIPAL</a:t>
            </a:r>
            <a:endParaRPr lang="pt-BR" sz="2800" dirty="0"/>
          </a:p>
        </p:txBody>
      </p:sp>
      <p:sp>
        <p:nvSpPr>
          <p:cNvPr id="13" name="Sous-titre 12"/>
          <p:cNvSpPr>
            <a:spLocks noGrp="1"/>
          </p:cNvSpPr>
          <p:nvPr>
            <p:ph type="subTitle" idx="1"/>
          </p:nvPr>
        </p:nvSpPr>
        <p:spPr>
          <a:xfrm>
            <a:off x="1581150" y="5824025"/>
            <a:ext cx="7029450" cy="922100"/>
          </a:xfrm>
        </p:spPr>
        <p:txBody>
          <a:bodyPr>
            <a:normAutofit/>
          </a:bodyPr>
          <a:lstStyle/>
          <a:p>
            <a:pPr algn="r"/>
            <a:r>
              <a:rPr lang="es-ES" altLang="pt-BR" sz="2000" b="1" dirty="0" smtClean="0">
                <a:solidFill>
                  <a:schemeClr val="tx1"/>
                </a:solidFill>
              </a:rPr>
              <a:t>São Paulo, 07 de </a:t>
            </a:r>
            <a:r>
              <a:rPr lang="es-ES" altLang="pt-BR" sz="2000" b="1" dirty="0" err="1" smtClean="0">
                <a:solidFill>
                  <a:schemeClr val="tx1"/>
                </a:solidFill>
              </a:rPr>
              <a:t>dezembro</a:t>
            </a:r>
            <a:r>
              <a:rPr lang="es-ES" altLang="pt-BR" sz="2000" b="1" dirty="0" smtClean="0">
                <a:solidFill>
                  <a:schemeClr val="tx1"/>
                </a:solidFill>
              </a:rPr>
              <a:t> de 2017</a:t>
            </a:r>
          </a:p>
        </p:txBody>
      </p:sp>
      <p:sp>
        <p:nvSpPr>
          <p:cNvPr id="4" name="Sous-titre 12"/>
          <p:cNvSpPr txBox="1">
            <a:spLocks/>
          </p:cNvSpPr>
          <p:nvPr/>
        </p:nvSpPr>
        <p:spPr>
          <a:xfrm>
            <a:off x="569909" y="3112191"/>
            <a:ext cx="7261758" cy="1125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pt-BR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entury Gothic"/>
              </a:rPr>
              <a:t>PPP: </a:t>
            </a:r>
            <a:r>
              <a:rPr kumimoji="0" lang="es-ES" altLang="pt-BR" sz="24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entury Gothic"/>
              </a:rPr>
              <a:t>Entraves</a:t>
            </a:r>
            <a:r>
              <a:rPr kumimoji="0" lang="es-ES" altLang="pt-BR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entury Gothic"/>
              </a:rPr>
              <a:t> e oportunidades do</a:t>
            </a:r>
            <a:br>
              <a:rPr kumimoji="0" lang="es-ES" altLang="pt-BR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entury Gothic"/>
              </a:rPr>
            </a:br>
            <a:r>
              <a:rPr kumimoji="0" lang="es-ES" altLang="pt-BR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entury Gothic"/>
              </a:rPr>
              <a:t> </a:t>
            </a:r>
            <a:r>
              <a:rPr kumimoji="0" lang="es-ES" altLang="pt-BR" sz="24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entury Gothic"/>
              </a:rPr>
              <a:t>Parceiro</a:t>
            </a:r>
            <a:r>
              <a:rPr kumimoji="0" lang="es-ES" altLang="pt-BR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entury Gothic"/>
              </a:rPr>
              <a:t> Público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5833" y="546620"/>
            <a:ext cx="5292335" cy="916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1" cy="844062"/>
          </a:xfrm>
        </p:spPr>
        <p:txBody>
          <a:bodyPr/>
          <a:lstStyle/>
          <a:p>
            <a:pPr algn="ctr"/>
            <a:r>
              <a:rPr lang="pt-BR" sz="3600" dirty="0">
                <a:solidFill>
                  <a:srgbClr val="0F496F"/>
                </a:solidFill>
                <a:latin typeface="Arial" panose="020B0604020202020204" pitchFamily="34" charset="0"/>
              </a:rPr>
              <a:t>Etapas para Viabilizar uma PPP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688-8A93-6D45-BDD0-48CE623BED8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Retângulo 15"/>
          <p:cNvSpPr/>
          <p:nvPr/>
        </p:nvSpPr>
        <p:spPr>
          <a:xfrm>
            <a:off x="325896" y="1065937"/>
            <a:ext cx="8680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2A98E2"/>
                </a:solidFill>
                <a:latin typeface="Arial" panose="020B0604020202020204" pitchFamily="34" charset="0"/>
              </a:rPr>
              <a:t>Estimativa de Prazo para Estruturação de um Projeto de PPP</a:t>
            </a:r>
            <a:endParaRPr lang="pt-BR" dirty="0" smtClean="0">
              <a:solidFill>
                <a:srgbClr val="2A98E2"/>
              </a:solidFill>
              <a:latin typeface="Arial" panose="020B0604020202020204" pitchFamily="34" charset="0"/>
            </a:endParaRPr>
          </a:p>
        </p:txBody>
      </p:sp>
      <p:grpSp>
        <p:nvGrpSpPr>
          <p:cNvPr id="9" name="Grupo 1"/>
          <p:cNvGrpSpPr/>
          <p:nvPr/>
        </p:nvGrpSpPr>
        <p:grpSpPr>
          <a:xfrm>
            <a:off x="287336" y="2012183"/>
            <a:ext cx="8569329" cy="3416313"/>
            <a:chOff x="253706" y="2012183"/>
            <a:chExt cx="8569329" cy="3416313"/>
          </a:xfrm>
        </p:grpSpPr>
        <p:sp>
          <p:nvSpPr>
            <p:cNvPr id="10" name="Divisa 17"/>
            <p:cNvSpPr/>
            <p:nvPr/>
          </p:nvSpPr>
          <p:spPr>
            <a:xfrm>
              <a:off x="794654" y="3577567"/>
              <a:ext cx="1008000" cy="642942"/>
            </a:xfrm>
            <a:prstGeom prst="chevron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0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 dias</a:t>
              </a:r>
            </a:p>
          </p:txBody>
        </p:sp>
        <p:sp>
          <p:nvSpPr>
            <p:cNvPr id="11" name="Divisa 18"/>
            <p:cNvSpPr/>
            <p:nvPr/>
          </p:nvSpPr>
          <p:spPr>
            <a:xfrm>
              <a:off x="2417036" y="3577567"/>
              <a:ext cx="1404000" cy="642942"/>
            </a:xfrm>
            <a:prstGeom prst="chevron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 a 90 dias</a:t>
              </a:r>
            </a:p>
          </p:txBody>
        </p:sp>
        <p:sp>
          <p:nvSpPr>
            <p:cNvPr id="12" name="Divisa 19"/>
            <p:cNvSpPr/>
            <p:nvPr/>
          </p:nvSpPr>
          <p:spPr>
            <a:xfrm>
              <a:off x="6813800" y="3577567"/>
              <a:ext cx="1404000" cy="642942"/>
            </a:xfrm>
            <a:prstGeom prst="chevron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 dias</a:t>
              </a:r>
            </a:p>
          </p:txBody>
        </p:sp>
        <p:sp>
          <p:nvSpPr>
            <p:cNvPr id="13" name="Divisa 20"/>
            <p:cNvSpPr/>
            <p:nvPr/>
          </p:nvSpPr>
          <p:spPr>
            <a:xfrm>
              <a:off x="3642227" y="3577567"/>
              <a:ext cx="1404000" cy="642942"/>
            </a:xfrm>
            <a:prstGeom prst="chevron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 dias</a:t>
              </a:r>
            </a:p>
          </p:txBody>
        </p:sp>
        <p:sp>
          <p:nvSpPr>
            <p:cNvPr id="14" name="Divisa 21"/>
            <p:cNvSpPr/>
            <p:nvPr/>
          </p:nvSpPr>
          <p:spPr>
            <a:xfrm>
              <a:off x="4867418" y="3577567"/>
              <a:ext cx="1152000" cy="642942"/>
            </a:xfrm>
            <a:prstGeom prst="chevron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 dias</a:t>
              </a:r>
            </a:p>
          </p:txBody>
        </p:sp>
        <p:sp>
          <p:nvSpPr>
            <p:cNvPr id="15" name="Divisa 22"/>
            <p:cNvSpPr/>
            <p:nvPr/>
          </p:nvSpPr>
          <p:spPr>
            <a:xfrm>
              <a:off x="5840609" y="3577567"/>
              <a:ext cx="1152000" cy="642942"/>
            </a:xfrm>
            <a:prstGeom prst="chevron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 dias</a:t>
              </a:r>
            </a:p>
          </p:txBody>
        </p:sp>
        <p:sp>
          <p:nvSpPr>
            <p:cNvPr id="16" name="Divisa 23"/>
            <p:cNvSpPr/>
            <p:nvPr/>
          </p:nvSpPr>
          <p:spPr>
            <a:xfrm>
              <a:off x="541463" y="3577567"/>
              <a:ext cx="432000" cy="642942"/>
            </a:xfrm>
            <a:prstGeom prst="chevron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pt-BR" sz="1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Divisa 24"/>
            <p:cNvSpPr/>
            <p:nvPr/>
          </p:nvSpPr>
          <p:spPr>
            <a:xfrm>
              <a:off x="8038994" y="3577567"/>
              <a:ext cx="432000" cy="642942"/>
            </a:xfrm>
            <a:prstGeom prst="chevron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pt-BR" sz="1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Shape 862"/>
            <p:cNvSpPr txBox="1"/>
            <p:nvPr/>
          </p:nvSpPr>
          <p:spPr>
            <a:xfrm rot="-5400000">
              <a:off x="63685" y="4496850"/>
              <a:ext cx="657039" cy="2769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1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Etapa 0</a:t>
              </a:r>
            </a:p>
          </p:txBody>
        </p:sp>
        <p:sp>
          <p:nvSpPr>
            <p:cNvPr id="19" name="Shape 872"/>
            <p:cNvSpPr txBox="1"/>
            <p:nvPr/>
          </p:nvSpPr>
          <p:spPr>
            <a:xfrm>
              <a:off x="593317" y="4306829"/>
              <a:ext cx="847554" cy="83974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0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Iniciativa Privada apresenta um projeto ao Governo</a:t>
              </a:r>
            </a:p>
          </p:txBody>
        </p:sp>
        <p:cxnSp>
          <p:nvCxnSpPr>
            <p:cNvPr id="20" name="Shape 892"/>
            <p:cNvCxnSpPr/>
            <p:nvPr/>
          </p:nvCxnSpPr>
          <p:spPr>
            <a:xfrm>
              <a:off x="527700" y="4220509"/>
              <a:ext cx="0" cy="720000"/>
            </a:xfrm>
            <a:prstGeom prst="straightConnector1">
              <a:avLst/>
            </a:prstGeom>
            <a:noFill/>
            <a:ln w="3175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1" name="Shape 871"/>
            <p:cNvSpPr txBox="1"/>
            <p:nvPr/>
          </p:nvSpPr>
          <p:spPr>
            <a:xfrm rot="-5400000">
              <a:off x="309138" y="2953593"/>
              <a:ext cx="657039" cy="2769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1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Etapa 1</a:t>
              </a:r>
            </a:p>
          </p:txBody>
        </p:sp>
        <p:sp>
          <p:nvSpPr>
            <p:cNvPr id="22" name="Shape 873"/>
            <p:cNvSpPr txBox="1"/>
            <p:nvPr/>
          </p:nvSpPr>
          <p:spPr>
            <a:xfrm>
              <a:off x="859017" y="2828888"/>
              <a:ext cx="1234324" cy="4220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0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Governo analisa e aprova o projeto</a:t>
              </a:r>
            </a:p>
          </p:txBody>
        </p:sp>
        <p:cxnSp>
          <p:nvCxnSpPr>
            <p:cNvPr id="23" name="Shape 891"/>
            <p:cNvCxnSpPr/>
            <p:nvPr/>
          </p:nvCxnSpPr>
          <p:spPr>
            <a:xfrm>
              <a:off x="787043" y="2845913"/>
              <a:ext cx="0" cy="720000"/>
            </a:xfrm>
            <a:prstGeom prst="straightConnector1">
              <a:avLst/>
            </a:prstGeom>
            <a:noFill/>
            <a:ln w="3175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4" name="Shape 860"/>
            <p:cNvSpPr txBox="1"/>
            <p:nvPr/>
          </p:nvSpPr>
          <p:spPr>
            <a:xfrm>
              <a:off x="1711826" y="4306829"/>
              <a:ext cx="1146919" cy="85725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0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Publicação de Chamamento Público do </a:t>
              </a:r>
              <a:r>
                <a:rPr lang="pt-BR" sz="1000" b="0" i="0" u="none" strike="noStrike" cap="none" baseline="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Projeto</a:t>
              </a:r>
            </a:p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(10 dias Consulta a MIP)</a:t>
              </a:r>
              <a:endParaRPr lang="pt-BR" sz="1000" b="0" i="0" u="none" strike="noStrike" cap="none" baseline="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25" name="Shape 874"/>
            <p:cNvSpPr txBox="1"/>
            <p:nvPr/>
          </p:nvSpPr>
          <p:spPr>
            <a:xfrm rot="-5400000">
              <a:off x="1159852" y="4496850"/>
              <a:ext cx="657039" cy="2769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1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Etapa 2</a:t>
              </a:r>
            </a:p>
          </p:txBody>
        </p:sp>
        <p:cxnSp>
          <p:nvCxnSpPr>
            <p:cNvPr id="26" name="Shape 893"/>
            <p:cNvCxnSpPr/>
            <p:nvPr/>
          </p:nvCxnSpPr>
          <p:spPr>
            <a:xfrm>
              <a:off x="1629502" y="4214889"/>
              <a:ext cx="0" cy="720000"/>
            </a:xfrm>
            <a:prstGeom prst="straightConnector1">
              <a:avLst/>
            </a:prstGeom>
            <a:noFill/>
            <a:ln w="3175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7" name="Shape 861"/>
            <p:cNvSpPr txBox="1"/>
            <p:nvPr/>
          </p:nvSpPr>
          <p:spPr>
            <a:xfrm>
              <a:off x="3694229" y="4306829"/>
              <a:ext cx="1152000" cy="6840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0" i="0" u="none" strike="noStrike" cap="none" baseline="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Consolidação da Modelagem </a:t>
              </a:r>
              <a:endParaRPr lang="pt-BR" sz="1000" b="0" i="0" u="none" strike="noStrike" cap="none" baseline="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28" name="Shape 855"/>
            <p:cNvSpPr txBox="1"/>
            <p:nvPr/>
          </p:nvSpPr>
          <p:spPr>
            <a:xfrm rot="-5400000">
              <a:off x="4390451" y="2935493"/>
              <a:ext cx="642611" cy="2769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1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Etapa </a:t>
              </a:r>
              <a:r>
                <a:rPr lang="pt-BR" sz="1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5</a:t>
              </a:r>
              <a:endParaRPr lang="pt-BR" sz="1000" b="1" i="0" u="none" strike="noStrike" cap="none" baseline="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29" name="Shape 864"/>
            <p:cNvSpPr txBox="1"/>
            <p:nvPr/>
          </p:nvSpPr>
          <p:spPr>
            <a:xfrm>
              <a:off x="4930677" y="2807177"/>
              <a:ext cx="1292225" cy="57708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0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Consulta Pública das Minutas de Edital e Contrato</a:t>
              </a:r>
            </a:p>
          </p:txBody>
        </p:sp>
        <p:cxnSp>
          <p:nvCxnSpPr>
            <p:cNvPr id="30" name="Shape 896"/>
            <p:cNvCxnSpPr/>
            <p:nvPr/>
          </p:nvCxnSpPr>
          <p:spPr>
            <a:xfrm>
              <a:off x="4848740" y="2829203"/>
              <a:ext cx="0" cy="720000"/>
            </a:xfrm>
            <a:prstGeom prst="straightConnector1">
              <a:avLst/>
            </a:prstGeom>
            <a:noFill/>
            <a:ln w="3175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31" name="Shape 858"/>
            <p:cNvSpPr txBox="1"/>
            <p:nvPr/>
          </p:nvSpPr>
          <p:spPr>
            <a:xfrm rot="-5400000">
              <a:off x="5405141" y="4496850"/>
              <a:ext cx="657039" cy="2769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1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Etapa </a:t>
              </a:r>
              <a:r>
                <a:rPr lang="pt-BR" sz="1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6</a:t>
              </a:r>
              <a:endParaRPr lang="pt-BR" sz="1000" b="1" i="0" u="none" strike="noStrike" cap="none" baseline="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32" name="Shape 865"/>
            <p:cNvSpPr txBox="1"/>
            <p:nvPr/>
          </p:nvSpPr>
          <p:spPr>
            <a:xfrm>
              <a:off x="5921010" y="4306829"/>
              <a:ext cx="1493869" cy="553997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Publicação</a:t>
              </a:r>
              <a:r>
                <a:rPr lang="pt-BR" sz="1000" b="0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 do Edital de Licitação para Concessão/PPP</a:t>
              </a:r>
            </a:p>
          </p:txBody>
        </p:sp>
        <p:cxnSp>
          <p:nvCxnSpPr>
            <p:cNvPr id="33" name="Shape 897"/>
            <p:cNvCxnSpPr/>
            <p:nvPr/>
          </p:nvCxnSpPr>
          <p:spPr>
            <a:xfrm>
              <a:off x="5849366" y="4220509"/>
              <a:ext cx="0" cy="720000"/>
            </a:xfrm>
            <a:prstGeom prst="straightConnector1">
              <a:avLst/>
            </a:prstGeom>
            <a:noFill/>
            <a:ln w="3175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34" name="Shape 856"/>
            <p:cNvSpPr txBox="1"/>
            <p:nvPr/>
          </p:nvSpPr>
          <p:spPr>
            <a:xfrm rot="-5400000">
              <a:off x="6310206" y="2917633"/>
              <a:ext cx="693980" cy="2769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1" i="0" u="none" strike="noStrike" cap="none" baseline="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Etapa</a:t>
              </a:r>
              <a:r>
                <a:rPr lang="pt-BR" sz="1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 7</a:t>
              </a:r>
              <a:endParaRPr lang="pt-BR" sz="1000" b="1" i="0" u="none" strike="noStrike" cap="none" baseline="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35" name="Shape 866"/>
            <p:cNvSpPr txBox="1"/>
            <p:nvPr/>
          </p:nvSpPr>
          <p:spPr>
            <a:xfrm>
              <a:off x="6892852" y="2829761"/>
              <a:ext cx="819622" cy="41549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0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Entrega das Propostas</a:t>
              </a:r>
            </a:p>
          </p:txBody>
        </p:sp>
        <p:cxnSp>
          <p:nvCxnSpPr>
            <p:cNvPr id="36" name="Shape 898"/>
            <p:cNvCxnSpPr/>
            <p:nvPr/>
          </p:nvCxnSpPr>
          <p:spPr>
            <a:xfrm>
              <a:off x="6808328" y="2840857"/>
              <a:ext cx="0" cy="720000"/>
            </a:xfrm>
            <a:prstGeom prst="straightConnector1">
              <a:avLst/>
            </a:prstGeom>
            <a:noFill/>
            <a:ln w="3175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37" name="Shape 859"/>
            <p:cNvSpPr txBox="1"/>
            <p:nvPr/>
          </p:nvSpPr>
          <p:spPr>
            <a:xfrm rot="-5400000">
              <a:off x="7609522" y="4496850"/>
              <a:ext cx="657039" cy="2769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1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Etapa </a:t>
              </a:r>
              <a:r>
                <a:rPr lang="pt-BR" sz="1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8</a:t>
              </a:r>
              <a:endParaRPr lang="pt-BR" sz="1000" b="1" i="0" u="none" strike="noStrike" cap="none" baseline="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38" name="Shape 867"/>
            <p:cNvSpPr txBox="1"/>
            <p:nvPr/>
          </p:nvSpPr>
          <p:spPr>
            <a:xfrm>
              <a:off x="8139035" y="4786322"/>
              <a:ext cx="684000" cy="64217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0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Assinatura do </a:t>
              </a:r>
              <a:r>
                <a:rPr lang="pt-BR" sz="1000" b="0" i="0" u="none" strike="noStrike" cap="none" baseline="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Contrato </a:t>
              </a:r>
              <a:endParaRPr lang="pt-BR" sz="1000" b="0" i="0" u="none" strike="noStrike" cap="none" baseline="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cxnSp>
          <p:nvCxnSpPr>
            <p:cNvPr id="39" name="Shape 899"/>
            <p:cNvCxnSpPr/>
            <p:nvPr/>
          </p:nvCxnSpPr>
          <p:spPr>
            <a:xfrm>
              <a:off x="8050569" y="4221406"/>
              <a:ext cx="0" cy="720000"/>
            </a:xfrm>
            <a:prstGeom prst="straightConnector1">
              <a:avLst/>
            </a:prstGeom>
            <a:noFill/>
            <a:ln w="3175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875"/>
            <p:cNvCxnSpPr/>
            <p:nvPr/>
          </p:nvCxnSpPr>
          <p:spPr>
            <a:xfrm rot="10800000">
              <a:off x="2449520" y="2351344"/>
              <a:ext cx="5616000" cy="0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876"/>
            <p:cNvCxnSpPr/>
            <p:nvPr/>
          </p:nvCxnSpPr>
          <p:spPr>
            <a:xfrm>
              <a:off x="2419231" y="2351344"/>
              <a:ext cx="0" cy="396000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stealth" w="lg" len="lg"/>
            </a:ln>
          </p:spPr>
        </p:cxnSp>
        <p:cxnSp>
          <p:nvCxnSpPr>
            <p:cNvPr id="42" name="Shape 877"/>
            <p:cNvCxnSpPr/>
            <p:nvPr/>
          </p:nvCxnSpPr>
          <p:spPr>
            <a:xfrm>
              <a:off x="8052880" y="2351344"/>
              <a:ext cx="0" cy="1188000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stealth" w="lg" len="lg"/>
            </a:ln>
          </p:spPr>
        </p:cxnSp>
        <p:sp>
          <p:nvSpPr>
            <p:cNvPr id="43" name="Shape 881"/>
            <p:cNvSpPr txBox="1"/>
            <p:nvPr/>
          </p:nvSpPr>
          <p:spPr>
            <a:xfrm>
              <a:off x="3951141" y="2012183"/>
              <a:ext cx="19080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200" b="1" i="0" u="none" strike="noStrike" cap="none" baseline="0" dirty="0">
                  <a:solidFill>
                    <a:srgbClr val="2A98E2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PMI </a:t>
              </a:r>
              <a:r>
                <a:rPr lang="pt-BR" sz="1200" b="1" i="0" u="none" strike="noStrike" cap="none" baseline="0" dirty="0" smtClean="0">
                  <a:solidFill>
                    <a:srgbClr val="2A98E2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(270 a </a:t>
              </a:r>
              <a:r>
                <a:rPr lang="pt-BR" sz="1200" b="1" dirty="0" smtClean="0">
                  <a:solidFill>
                    <a:srgbClr val="2A98E2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300</a:t>
              </a:r>
              <a:r>
                <a:rPr lang="pt-BR" sz="1200" b="1" i="0" u="none" strike="noStrike" cap="none" baseline="0" dirty="0" smtClean="0">
                  <a:solidFill>
                    <a:srgbClr val="2A98E2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 </a:t>
              </a:r>
              <a:r>
                <a:rPr lang="pt-BR" sz="1200" b="1" i="0" u="none" strike="noStrike" cap="none" baseline="0" dirty="0">
                  <a:solidFill>
                    <a:srgbClr val="2A98E2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dias*)</a:t>
              </a:r>
            </a:p>
          </p:txBody>
        </p:sp>
        <p:sp>
          <p:nvSpPr>
            <p:cNvPr id="44" name="Divisa 58"/>
            <p:cNvSpPr/>
            <p:nvPr/>
          </p:nvSpPr>
          <p:spPr>
            <a:xfrm>
              <a:off x="1623845" y="3577567"/>
              <a:ext cx="972000" cy="642942"/>
            </a:xfrm>
            <a:prstGeom prst="chevron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dias</a:t>
              </a:r>
            </a:p>
          </p:txBody>
        </p:sp>
        <p:sp>
          <p:nvSpPr>
            <p:cNvPr id="45" name="Shape 854"/>
            <p:cNvSpPr txBox="1"/>
            <p:nvPr/>
          </p:nvSpPr>
          <p:spPr>
            <a:xfrm rot="-5400000">
              <a:off x="1945662" y="2931821"/>
              <a:ext cx="657039" cy="2769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1" i="0" u="none" strike="noStrike" cap="none" baseline="0" dirty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Etapa 3</a:t>
              </a:r>
            </a:p>
          </p:txBody>
        </p:sp>
        <p:sp>
          <p:nvSpPr>
            <p:cNvPr id="46" name="Shape 861"/>
            <p:cNvSpPr txBox="1"/>
            <p:nvPr/>
          </p:nvSpPr>
          <p:spPr>
            <a:xfrm>
              <a:off x="2501555" y="2796230"/>
              <a:ext cx="785818" cy="54931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0" i="0" u="none" strike="noStrike" cap="none" baseline="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Elaboração dos Estudos (PMI)</a:t>
              </a:r>
              <a:endParaRPr lang="pt-BR" sz="1000" b="0" i="0" u="none" strike="noStrike" cap="none" baseline="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cxnSp>
          <p:nvCxnSpPr>
            <p:cNvPr id="47" name="Shape 895"/>
            <p:cNvCxnSpPr/>
            <p:nvPr/>
          </p:nvCxnSpPr>
          <p:spPr>
            <a:xfrm>
              <a:off x="2416971" y="2813255"/>
              <a:ext cx="0" cy="720000"/>
            </a:xfrm>
            <a:prstGeom prst="straightConnector1">
              <a:avLst/>
            </a:prstGeom>
            <a:noFill/>
            <a:ln w="3175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48" name="Shape 854"/>
            <p:cNvSpPr txBox="1"/>
            <p:nvPr/>
          </p:nvSpPr>
          <p:spPr>
            <a:xfrm rot="-5400000">
              <a:off x="3190563" y="4496850"/>
              <a:ext cx="657039" cy="2769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pt-BR" sz="1000" b="1" i="0" u="none" strike="noStrike" cap="none" baseline="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Etapa</a:t>
              </a:r>
              <a:r>
                <a:rPr lang="pt-BR" sz="1000" b="1" i="0" u="none" strike="noStrike" cap="none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 4</a:t>
              </a:r>
              <a:endParaRPr lang="pt-BR" sz="1000" b="1" i="0" u="none" strike="noStrike" cap="none" baseline="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cxnSp>
          <p:nvCxnSpPr>
            <p:cNvPr id="49" name="Shape 895"/>
            <p:cNvCxnSpPr/>
            <p:nvPr/>
          </p:nvCxnSpPr>
          <p:spPr>
            <a:xfrm>
              <a:off x="3618328" y="4236725"/>
              <a:ext cx="0" cy="720000"/>
            </a:xfrm>
            <a:prstGeom prst="straightConnector1">
              <a:avLst/>
            </a:prstGeom>
            <a:noFill/>
            <a:ln w="31750" cap="flat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xmlns="" val="40188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82880"/>
            <a:ext cx="8686801" cy="844062"/>
          </a:xfrm>
        </p:spPr>
        <p:txBody>
          <a:bodyPr/>
          <a:lstStyle/>
          <a:p>
            <a:pPr algn="ctr"/>
            <a:r>
              <a:rPr lang="pt-BR" sz="3600" dirty="0" smtClean="0">
                <a:solidFill>
                  <a:srgbClr val="0F496F"/>
                </a:solidFill>
                <a:latin typeface="Arial" panose="020B0604020202020204" pitchFamily="34" charset="0"/>
              </a:rPr>
              <a:t>PROBLEMAS COM A PMI</a:t>
            </a:r>
            <a:endParaRPr lang="pt-BR" sz="3600" dirty="0">
              <a:solidFill>
                <a:srgbClr val="0F496F"/>
              </a:solidFill>
              <a:latin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688-8A93-6D45-BDD0-48CE623BED81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0" name="Retângulo 7"/>
          <p:cNvSpPr/>
          <p:nvPr/>
        </p:nvSpPr>
        <p:spPr>
          <a:xfrm>
            <a:off x="239046" y="879527"/>
            <a:ext cx="868030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geral é um procedimento mais caro;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Amplia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tempo tomado até o edital final de licitação;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Normalmente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Poder Público não contrata consultores para ajudá-lo na elaboração do edital de PMI,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resultando em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lacunas e outros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problemas de modo que os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estudos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podem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 deficiências insanáveis para a elaboração do edital final de licitação;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Mesmo com um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edital de chamamento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bem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feito,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proponentes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omitem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informações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relevantes, recaindo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 deficiências que podem ser insanáveis para a elaboração do edital final;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Normalmente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os técnicos do Poder Público já têm uma ideia do que querem, e frequentemente entram em conflito com os projetos dos proponentes; como resultado,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 preciso refazer </a:t>
            </a: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 trabalhos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iniciais.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7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82880"/>
            <a:ext cx="8686801" cy="844062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dirty="0">
                <a:solidFill>
                  <a:srgbClr val="0F496F"/>
                </a:solidFill>
                <a:latin typeface="Arial" panose="020B0604020202020204" pitchFamily="34" charset="0"/>
              </a:rPr>
              <a:t>Empecilhos a uma </a:t>
            </a:r>
            <a:r>
              <a:rPr lang="pt-BR" sz="3600" dirty="0" smtClean="0">
                <a:solidFill>
                  <a:srgbClr val="0F496F"/>
                </a:solidFill>
                <a:latin typeface="Arial" panose="020B0604020202020204" pitchFamily="34" charset="0"/>
              </a:rPr>
              <a:t>PPP</a:t>
            </a:r>
            <a:endParaRPr lang="pt-BR" sz="3600" dirty="0">
              <a:solidFill>
                <a:srgbClr val="0F496F"/>
              </a:solidFill>
              <a:latin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688-8A93-6D45-BDD0-48CE623BED81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Retângulo 7"/>
          <p:cNvSpPr/>
          <p:nvPr/>
        </p:nvSpPr>
        <p:spPr>
          <a:xfrm>
            <a:off x="224106" y="782743"/>
            <a:ext cx="868030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defRPr/>
            </a:pP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Limite Orçamentário na Contratação de PPP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</a:rPr>
              <a:t>A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</a:rPr>
              <a:t>União não poderá conceder garantia ou realizar transferência voluntária aos Estados, Distrito Federal e Municípios se a soma das despesas de caráter continuado derivadas do conjunto das parcerias já contratadas por esses entes tiver excedido, no ano anterior, a 5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</a:rPr>
              <a:t>%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</a:rPr>
              <a:t>da receita corrente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</a:rPr>
              <a:t>líquida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</a:rPr>
              <a:t> (RCL) do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</a:rPr>
              <a:t>exercício ou se as despesas anuais dos contratos vigentes nos 10 (dez) anos subsequentes excederem a 5%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</a:rPr>
              <a:t>da receita corrente líquida projetada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</a:rPr>
              <a:t>para os respectivos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</a:rPr>
              <a:t>exercícios</a:t>
            </a:r>
          </a:p>
          <a:p>
            <a:pPr algn="just">
              <a:lnSpc>
                <a:spcPct val="200000"/>
              </a:lnSpc>
              <a:defRPr/>
            </a:pP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Fundo Garantidor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</a:rPr>
              <a:t>Requisito da PPP: Garantia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</a:rPr>
              <a:t>de pagamento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</a:rPr>
              <a:t>de 3 a 6 meses de contraprestações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</a:rPr>
              <a:t>por meio de fundo garantidor criado com essa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</a:rPr>
              <a:t>finalidade.</a:t>
            </a:r>
          </a:p>
        </p:txBody>
      </p:sp>
      <p:sp>
        <p:nvSpPr>
          <p:cNvPr id="8" name="CaixaDeTexto 9"/>
          <p:cNvSpPr txBox="1"/>
          <p:nvPr/>
        </p:nvSpPr>
        <p:spPr>
          <a:xfrm>
            <a:off x="0" y="5821363"/>
            <a:ext cx="878918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²Receita Corrente Líquida</a:t>
            </a:r>
            <a:r>
              <a:rPr lang="pt-BR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somatório das receitas </a:t>
            </a:r>
            <a:r>
              <a:rPr lang="pt-BR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tributárias, </a:t>
            </a:r>
            <a:r>
              <a:rPr lang="pt-BR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contribuições, </a:t>
            </a:r>
            <a:r>
              <a:rPr lang="pt-BR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patrimoniais, industriais, agropecuárias, de serviços, transferências correntes e outras receitas também </a:t>
            </a:r>
            <a:r>
              <a:rPr lang="pt-BR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correntes </a:t>
            </a:r>
            <a:r>
              <a:rPr lang="pt-BR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consideradas as deduções previstas em Lei, e serve de base para o cálculo dos </a:t>
            </a:r>
            <a:r>
              <a:rPr lang="pt-BR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limites estabelecidos </a:t>
            </a:r>
            <a:r>
              <a:rPr lang="pt-BR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LRF</a:t>
            </a:r>
            <a:r>
              <a:rPr lang="pt-BR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2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9609" y="1512630"/>
            <a:ext cx="6905675" cy="4107334"/>
          </a:xfrm>
        </p:spPr>
        <p:txBody>
          <a:bodyPr/>
          <a:lstStyle/>
          <a:p>
            <a:r>
              <a:rPr lang="es-ES" dirty="0" err="1" smtClean="0"/>
              <a:t>Contato</a:t>
            </a:r>
            <a:r>
              <a:rPr lang="es-ES" dirty="0" smtClean="0"/>
              <a:t>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25459" y="4338219"/>
            <a:ext cx="7126288" cy="2383256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Rodrigo De Losso da Silveira Bueno, </a:t>
            </a:r>
            <a:r>
              <a:rPr lang="pt-BR" b="1" dirty="0" err="1" smtClean="0">
                <a:solidFill>
                  <a:schemeClr val="tx1"/>
                </a:solidFill>
              </a:rPr>
              <a:t>Ph.D</a:t>
            </a:r>
            <a:endParaRPr lang="pt-BR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Pesquisador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Fipe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u="sng" dirty="0">
                <a:solidFill>
                  <a:schemeClr val="tx1"/>
                </a:solidFill>
              </a:rPr>
              <a:t>delosso@fipe.org.br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Tel: 11 3091-1797/995219258</a:t>
            </a:r>
            <a:endParaRPr lang="pt-BR" b="1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8EE4D688-8A93-6D45-BDD0-48CE623BED81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8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920" y="4861954"/>
            <a:ext cx="866775" cy="5619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5833" y="546620"/>
            <a:ext cx="5292335" cy="91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54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450</Words>
  <Application>Microsoft Office PowerPoint</Application>
  <PresentationFormat>Apresentação na tela (4:3)</PresentationFormat>
  <Paragraphs>61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2_Slice</vt:lpstr>
      <vt:lpstr>II CONGRESSO DE GESTÃO MUNICIPAL</vt:lpstr>
      <vt:lpstr>Etapas para Viabilizar uma PPP</vt:lpstr>
      <vt:lpstr>PROBLEMAS COM A PMI</vt:lpstr>
      <vt:lpstr>Empecilhos a uma PPP</vt:lpstr>
      <vt:lpstr>Contato:  </vt:lpstr>
    </vt:vector>
  </TitlesOfParts>
  <Company>Demo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Microsoft Office 2008 Demo</dc:creator>
  <cp:lastModifiedBy>Pc</cp:lastModifiedBy>
  <cp:revision>300</cp:revision>
  <dcterms:created xsi:type="dcterms:W3CDTF">2013-11-18T16:34:04Z</dcterms:created>
  <dcterms:modified xsi:type="dcterms:W3CDTF">2017-12-06T18:12:06Z</dcterms:modified>
</cp:coreProperties>
</file>